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Poppins"/>
      <p:regular r:id="rId46"/>
      <p:bold r:id="rId47"/>
      <p:italic r:id="rId48"/>
      <p:boldItalic r:id="rId49"/>
    </p:embeddedFont>
    <p:embeddedFont>
      <p:font typeface="Poppins Light"/>
      <p:regular r:id="rId50"/>
      <p:bold r:id="rId51"/>
      <p:italic r:id="rId52"/>
      <p:boldItalic r:id="rId53"/>
    </p:embeddedFont>
    <p:embeddedFont>
      <p:font typeface="Poppins Medium"/>
      <p:regular r:id="rId54"/>
      <p:bold r:id="rId55"/>
      <p:italic r:id="rId56"/>
      <p:boldItalic r:id="rId57"/>
    </p:embeddedFont>
    <p:embeddedFont>
      <p:font typeface="Poppins SemiBold"/>
      <p:regular r:id="rId58"/>
      <p:bold r:id="rId59"/>
      <p:italic r:id="rId60"/>
      <p:boldItalic r:id="rId61"/>
    </p:embeddedFont>
    <p:embeddedFont>
      <p:font typeface="Comfortaa"/>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4" roundtripDataSignature="AMtx7mgJsL1lxg1adJBDF8dPRMCvJqP0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oppins-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omfortaa-regular.fntdata"/><Relationship Id="rId61" Type="http://schemas.openxmlformats.org/officeDocument/2006/relationships/font" Target="fonts/PoppinsSemiBold-boldItalic.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Comfortaa-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oppins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Light-bold.fntdata"/><Relationship Id="rId50" Type="http://schemas.openxmlformats.org/officeDocument/2006/relationships/font" Target="fonts/PoppinsLight-regular.fntdata"/><Relationship Id="rId53" Type="http://schemas.openxmlformats.org/officeDocument/2006/relationships/font" Target="fonts/PoppinsLight-boldItalic.fntdata"/><Relationship Id="rId52" Type="http://schemas.openxmlformats.org/officeDocument/2006/relationships/font" Target="fonts/PoppinsLight-italic.fntdata"/><Relationship Id="rId11" Type="http://schemas.openxmlformats.org/officeDocument/2006/relationships/slide" Target="slides/slide6.xml"/><Relationship Id="rId55" Type="http://schemas.openxmlformats.org/officeDocument/2006/relationships/font" Target="fonts/PoppinsMedium-bold.fntdata"/><Relationship Id="rId10" Type="http://schemas.openxmlformats.org/officeDocument/2006/relationships/slide" Target="slides/slide5.xml"/><Relationship Id="rId54" Type="http://schemas.openxmlformats.org/officeDocument/2006/relationships/font" Target="fonts/PoppinsMedium-regular.fntdata"/><Relationship Id="rId13" Type="http://schemas.openxmlformats.org/officeDocument/2006/relationships/slide" Target="slides/slide8.xml"/><Relationship Id="rId57" Type="http://schemas.openxmlformats.org/officeDocument/2006/relationships/font" Target="fonts/PoppinsMedium-boldItalic.fntdata"/><Relationship Id="rId12" Type="http://schemas.openxmlformats.org/officeDocument/2006/relationships/slide" Target="slides/slide7.xml"/><Relationship Id="rId56" Type="http://schemas.openxmlformats.org/officeDocument/2006/relationships/font" Target="fonts/PoppinsMedium-italic.fntdata"/><Relationship Id="rId15" Type="http://schemas.openxmlformats.org/officeDocument/2006/relationships/slide" Target="slides/slide10.xml"/><Relationship Id="rId59" Type="http://schemas.openxmlformats.org/officeDocument/2006/relationships/font" Target="fonts/PoppinsSemiBold-bold.fntdata"/><Relationship Id="rId14" Type="http://schemas.openxmlformats.org/officeDocument/2006/relationships/slide" Target="slides/slide9.xml"/><Relationship Id="rId58" Type="http://schemas.openxmlformats.org/officeDocument/2006/relationships/font" Target="fonts/Poppins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33.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hyperlink" Target="https://civitai.com/" TargetMode="External"/><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31.png"/><Relationship Id="rId5"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29.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37.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61.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50.png"/><Relationship Id="rId5" Type="http://schemas.openxmlformats.org/officeDocument/2006/relationships/image" Target="../media/image47.png"/><Relationship Id="rId6"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46.png"/><Relationship Id="rId5" Type="http://schemas.openxmlformats.org/officeDocument/2006/relationships/hyperlink" Target="https://docs.midjourney.com/docs/chaos" TargetMode="External"/><Relationship Id="rId6" Type="http://schemas.openxmlformats.org/officeDocument/2006/relationships/image" Target="../media/image42.png"/><Relationship Id="rId7" Type="http://schemas.openxmlformats.org/officeDocument/2006/relationships/image" Target="../media/image54.png"/><Relationship Id="rId8"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48.png"/><Relationship Id="rId5" Type="http://schemas.openxmlformats.org/officeDocument/2006/relationships/image" Target="../media/image52.png"/><Relationship Id="rId6" Type="http://schemas.openxmlformats.org/officeDocument/2006/relationships/image" Target="../media/image43.png"/><Relationship Id="rId7" Type="http://schemas.openxmlformats.org/officeDocument/2006/relationships/image" Target="../media/image53.png"/><Relationship Id="rId8"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51.png"/><Relationship Id="rId5"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57.png"/><Relationship Id="rId7"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7.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hyperlink" Target="https://designer.microsoft.com/" TargetMode="External"/><Relationship Id="rId5" Type="http://schemas.openxmlformats.org/officeDocument/2006/relationships/image" Target="../media/image69.png"/><Relationship Id="rId6"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jpg"/><Relationship Id="rId4" Type="http://schemas.openxmlformats.org/officeDocument/2006/relationships/hyperlink" Target="https://labs.openai.com/" TargetMode="External"/><Relationship Id="rId5" Type="http://schemas.openxmlformats.org/officeDocument/2006/relationships/image" Target="../media/image68.png"/><Relationship Id="rId6"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jpg"/><Relationship Id="rId4" Type="http://schemas.openxmlformats.org/officeDocument/2006/relationships/hyperlink" Target="https://lexica.art/" TargetMode="External"/><Relationship Id="rId5"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0.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latin typeface="Poppins"/>
              <a:ea typeface="Poppins"/>
              <a:cs typeface="Poppins"/>
              <a:sym typeface="Poppins"/>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latin typeface="Poppins"/>
              <a:ea typeface="Poppins"/>
              <a:cs typeface="Poppins"/>
              <a:sym typeface="Poppins"/>
            </a:endParaRPr>
          </a:p>
        </p:txBody>
      </p:sp>
      <p:pic>
        <p:nvPicPr>
          <p:cNvPr id="56" name="Google Shape;56;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7" name="Google Shape;57;p1"/>
          <p:cNvSpPr txBox="1"/>
          <p:nvPr/>
        </p:nvSpPr>
        <p:spPr>
          <a:xfrm>
            <a:off x="358325" y="1938375"/>
            <a:ext cx="5874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Poppins"/>
                <a:ea typeface="Poppins"/>
                <a:cs typeface="Poppins"/>
                <a:sym typeface="Poppins"/>
              </a:rPr>
              <a:t>Mastering Stable Diffusion </a:t>
            </a:r>
            <a:endParaRPr b="1" i="0" sz="2400" u="none" cap="none" strike="noStrike">
              <a:solidFill>
                <a:schemeClr val="lt1"/>
              </a:solidFill>
              <a:latin typeface="Poppins"/>
              <a:ea typeface="Poppins"/>
              <a:cs typeface="Poppins"/>
              <a:sym typeface="Poppins"/>
            </a:endParaRPr>
          </a:p>
        </p:txBody>
      </p:sp>
      <p:sp>
        <p:nvSpPr>
          <p:cNvPr id="58" name="Google Shape;58;p1"/>
          <p:cNvSpPr txBox="1"/>
          <p:nvPr/>
        </p:nvSpPr>
        <p:spPr>
          <a:xfrm>
            <a:off x="387900" y="4220651"/>
            <a:ext cx="445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oppins Medium"/>
                <a:ea typeface="Poppins Medium"/>
                <a:cs typeface="Poppins Medium"/>
                <a:sym typeface="Poppins Medium"/>
              </a:rPr>
              <a:t>Sandeep Singh</a:t>
            </a:r>
            <a:endParaRPr b="0" i="0" sz="1400" u="none" cap="none" strike="noStrike">
              <a:solidFill>
                <a:schemeClr val="lt1"/>
              </a:solidFill>
              <a:latin typeface="Poppins Medium"/>
              <a:ea typeface="Poppins Medium"/>
              <a:cs typeface="Poppins Medium"/>
              <a:sym typeface="Poppins Medium"/>
            </a:endParaRPr>
          </a:p>
        </p:txBody>
      </p:sp>
      <p:sp>
        <p:nvSpPr>
          <p:cNvPr id="59" name="Google Shape;59;p1"/>
          <p:cNvSpPr txBox="1"/>
          <p:nvPr/>
        </p:nvSpPr>
        <p:spPr>
          <a:xfrm>
            <a:off x="396725" y="4452601"/>
            <a:ext cx="445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lt1"/>
                </a:solidFill>
                <a:latin typeface="Poppins Medium"/>
                <a:ea typeface="Poppins Medium"/>
                <a:cs typeface="Poppins Medium"/>
                <a:sym typeface="Poppins Medium"/>
              </a:rPr>
              <a:t>Expert Senior Director, Bain &amp; Co.</a:t>
            </a:r>
            <a:endParaRPr sz="1100">
              <a:solidFill>
                <a:schemeClr val="lt1"/>
              </a:solidFill>
              <a:latin typeface="Poppins Medium"/>
              <a:ea typeface="Poppins Medium"/>
              <a:cs typeface="Poppins Medium"/>
              <a:sym typeface="Poppins Medium"/>
            </a:endParaRPr>
          </a:p>
        </p:txBody>
      </p:sp>
      <p:sp>
        <p:nvSpPr>
          <p:cNvPr id="60" name="Google Shape;60;p1"/>
          <p:cNvSpPr/>
          <p:nvPr/>
        </p:nvSpPr>
        <p:spPr>
          <a:xfrm>
            <a:off x="425675" y="1452350"/>
            <a:ext cx="1325646" cy="354024"/>
          </a:xfrm>
          <a:prstGeom prst="flowChartTerminator">
            <a:avLst/>
          </a:prstGeom>
          <a:solidFill>
            <a:srgbClr val="22222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Poppins Light"/>
                <a:ea typeface="Poppins Light"/>
                <a:cs typeface="Poppins Light"/>
                <a:sym typeface="Poppins Light"/>
              </a:rPr>
              <a:t>Workshop</a:t>
            </a:r>
            <a:endParaRPr b="0" i="0" sz="1200" u="none" cap="none" strike="noStrike">
              <a:solidFill>
                <a:schemeClr val="lt1"/>
              </a:solidFill>
              <a:latin typeface="Poppins Light"/>
              <a:ea typeface="Poppins Light"/>
              <a:cs typeface="Poppins Light"/>
              <a:sym typeface="Poppins Light"/>
            </a:endParaRPr>
          </a:p>
        </p:txBody>
      </p:sp>
      <p:sp>
        <p:nvSpPr>
          <p:cNvPr id="61" name="Google Shape;61;p1"/>
          <p:cNvSpPr txBox="1"/>
          <p:nvPr/>
        </p:nvSpPr>
        <p:spPr>
          <a:xfrm>
            <a:off x="358325" y="2395575"/>
            <a:ext cx="83979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Poppins"/>
                <a:ea typeface="Poppins"/>
                <a:cs typeface="Poppins"/>
                <a:sym typeface="Poppins"/>
              </a:rPr>
              <a:t>Module 5   </a:t>
            </a:r>
            <a:endParaRPr b="1" i="0" sz="24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Poppins"/>
                <a:ea typeface="Poppins"/>
                <a:cs typeface="Poppins"/>
                <a:sym typeface="Poppins"/>
              </a:rPr>
              <a:t>Stable Diffusion Task to Achieve Purpose at hand</a:t>
            </a:r>
            <a:endParaRPr b="1" i="0" sz="2400" u="none" cap="none" strike="noStrike">
              <a:solidFill>
                <a:schemeClr val="lt1"/>
              </a:solidFill>
              <a:latin typeface="Poppins"/>
              <a:ea typeface="Poppins"/>
              <a:cs typeface="Poppins"/>
              <a:sym typeface="Poppins"/>
            </a:endParaRPr>
          </a:p>
        </p:txBody>
      </p:sp>
      <p:pic>
        <p:nvPicPr>
          <p:cNvPr id="62" name="Google Shape;62;p1"/>
          <p:cNvPicPr preferRelativeResize="0"/>
          <p:nvPr/>
        </p:nvPicPr>
        <p:blipFill rotWithShape="1">
          <a:blip r:embed="rId4">
            <a:alphaModFix/>
          </a:blip>
          <a:srcRect b="0" l="0" r="0" t="0"/>
          <a:stretch/>
        </p:blipFill>
        <p:spPr>
          <a:xfrm>
            <a:off x="3008431" y="3429000"/>
            <a:ext cx="1299218" cy="1301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51" name="Google Shape;151;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52" name="Google Shape;152;p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3" name="Google Shape;153;p10"/>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Poppins SemiBold"/>
                <a:ea typeface="Poppins SemiBold"/>
                <a:cs typeface="Poppins SemiBold"/>
                <a:sym typeface="Poppins SemiBold"/>
              </a:rPr>
              <a:t>Img2img: Sketch</a:t>
            </a:r>
            <a:endParaRPr b="1" i="0" sz="2200" u="none" cap="none" strike="noStrike">
              <a:solidFill>
                <a:schemeClr val="dk1"/>
              </a:solidFill>
              <a:latin typeface="Poppins SemiBold"/>
              <a:ea typeface="Poppins SemiBold"/>
              <a:cs typeface="Poppins SemiBold"/>
              <a:sym typeface="Poppins SemiBold"/>
            </a:endParaRPr>
          </a:p>
        </p:txBody>
      </p:sp>
      <p:pic>
        <p:nvPicPr>
          <p:cNvPr id="154" name="Google Shape;154;p10"/>
          <p:cNvPicPr preferRelativeResize="0"/>
          <p:nvPr/>
        </p:nvPicPr>
        <p:blipFill rotWithShape="1">
          <a:blip r:embed="rId4">
            <a:alphaModFix/>
          </a:blip>
          <a:srcRect b="0" l="0" r="0" t="0"/>
          <a:stretch/>
        </p:blipFill>
        <p:spPr>
          <a:xfrm>
            <a:off x="728900" y="761938"/>
            <a:ext cx="2672500" cy="2796476"/>
          </a:xfrm>
          <a:prstGeom prst="rect">
            <a:avLst/>
          </a:prstGeom>
          <a:noFill/>
          <a:ln>
            <a:noFill/>
          </a:ln>
        </p:spPr>
      </p:pic>
      <p:pic>
        <p:nvPicPr>
          <p:cNvPr id="155" name="Google Shape;155;p10"/>
          <p:cNvPicPr preferRelativeResize="0"/>
          <p:nvPr/>
        </p:nvPicPr>
        <p:blipFill rotWithShape="1">
          <a:blip r:embed="rId5">
            <a:alphaModFix/>
          </a:blip>
          <a:srcRect b="0" l="0" r="0" t="0"/>
          <a:stretch/>
        </p:blipFill>
        <p:spPr>
          <a:xfrm>
            <a:off x="5495675" y="761950"/>
            <a:ext cx="2847124" cy="2876524"/>
          </a:xfrm>
          <a:prstGeom prst="rect">
            <a:avLst/>
          </a:prstGeom>
          <a:noFill/>
          <a:ln>
            <a:noFill/>
          </a:ln>
        </p:spPr>
      </p:pic>
      <p:sp>
        <p:nvSpPr>
          <p:cNvPr id="156" name="Google Shape;156;p10"/>
          <p:cNvSpPr/>
          <p:nvPr/>
        </p:nvSpPr>
        <p:spPr>
          <a:xfrm>
            <a:off x="3538200" y="1810050"/>
            <a:ext cx="1807200" cy="96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0"/>
          <p:cNvSpPr txBox="1"/>
          <p:nvPr/>
        </p:nvSpPr>
        <p:spPr>
          <a:xfrm>
            <a:off x="704375" y="3808475"/>
            <a:ext cx="7289400" cy="1138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Much more</a:t>
            </a:r>
            <a:r>
              <a:rPr b="1" i="1" lang="en" sz="1400" u="none" cap="none" strike="noStrike">
                <a:solidFill>
                  <a:schemeClr val="accent4"/>
                </a:solidFill>
                <a:latin typeface="Arial"/>
                <a:ea typeface="Arial"/>
                <a:cs typeface="Arial"/>
                <a:sym typeface="Arial"/>
              </a:rPr>
              <a:t> finer control over editing</a:t>
            </a:r>
            <a:r>
              <a:rPr b="0" i="0" lang="en" sz="1400" u="none" cap="none" strike="noStrike">
                <a:solidFill>
                  <a:srgbClr val="000000"/>
                </a:solidFill>
                <a:latin typeface="Arial"/>
                <a:ea typeface="Arial"/>
                <a:cs typeface="Arial"/>
                <a:sym typeface="Arial"/>
              </a:rPr>
              <a:t> and introduction of new concepts.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63" name="Google Shape;16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64" name="Google Shape;164;p1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5" name="Google Shape;165;p11"/>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Poppins SemiBold"/>
                <a:ea typeface="Poppins SemiBold"/>
                <a:cs typeface="Poppins SemiBold"/>
                <a:sym typeface="Poppins SemiBold"/>
              </a:rPr>
              <a:t>Img2img: Inpainting + Sketch</a:t>
            </a:r>
            <a:endParaRPr b="1" i="0" sz="2200" u="none" cap="none" strike="noStrike">
              <a:solidFill>
                <a:schemeClr val="dk1"/>
              </a:solidFill>
              <a:latin typeface="Poppins SemiBold"/>
              <a:ea typeface="Poppins SemiBold"/>
              <a:cs typeface="Poppins SemiBold"/>
              <a:sym typeface="Poppins SemiBold"/>
            </a:endParaRPr>
          </a:p>
        </p:txBody>
      </p:sp>
      <p:sp>
        <p:nvSpPr>
          <p:cNvPr id="166" name="Google Shape;166;p11"/>
          <p:cNvSpPr txBox="1"/>
          <p:nvPr/>
        </p:nvSpPr>
        <p:spPr>
          <a:xfrm>
            <a:off x="696200" y="950075"/>
            <a:ext cx="7289400" cy="1138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Much more</a:t>
            </a:r>
            <a:r>
              <a:rPr b="1" i="1" lang="en" sz="1400" u="none" cap="none" strike="noStrike">
                <a:solidFill>
                  <a:schemeClr val="accent4"/>
                </a:solidFill>
                <a:latin typeface="Arial"/>
                <a:ea typeface="Arial"/>
                <a:cs typeface="Arial"/>
                <a:sym typeface="Arial"/>
              </a:rPr>
              <a:t> finer control over editing</a:t>
            </a:r>
            <a:r>
              <a:rPr b="0" i="0" lang="en" sz="1400" u="none" cap="none" strike="noStrike">
                <a:solidFill>
                  <a:srgbClr val="000000"/>
                </a:solidFill>
                <a:latin typeface="Arial"/>
                <a:ea typeface="Arial"/>
                <a:cs typeface="Arial"/>
                <a:sym typeface="Arial"/>
              </a:rPr>
              <a:t> and introduction of new concepts. </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You give schematic of concept to be generated and that drives the generation.</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E.g.</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Paint the line diagram to of plant to generate that type of tree.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(more in demo)</a:t>
            </a:r>
            <a:endParaRPr b="0" i="0" sz="1400" u="none" cap="none" strike="noStrike">
              <a:solidFill>
                <a:srgbClr val="000000"/>
              </a:solidFill>
              <a:latin typeface="Arial"/>
              <a:ea typeface="Arial"/>
              <a:cs typeface="Arial"/>
              <a:sym typeface="Arial"/>
            </a:endParaRPr>
          </a:p>
        </p:txBody>
      </p:sp>
      <p:pic>
        <p:nvPicPr>
          <p:cNvPr id="167" name="Google Shape;167;p11"/>
          <p:cNvPicPr preferRelativeResize="0"/>
          <p:nvPr/>
        </p:nvPicPr>
        <p:blipFill rotWithShape="1">
          <a:blip r:embed="rId4">
            <a:alphaModFix/>
          </a:blip>
          <a:srcRect b="0" l="0" r="0" t="0"/>
          <a:stretch/>
        </p:blipFill>
        <p:spPr>
          <a:xfrm>
            <a:off x="2560401" y="2276924"/>
            <a:ext cx="3369124" cy="2617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73" name="Google Shape;173;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74" name="Google Shape;17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5" name="Google Shape;175;p12"/>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Poppins SemiBold"/>
                <a:ea typeface="Poppins SemiBold"/>
                <a:cs typeface="Poppins SemiBold"/>
                <a:sym typeface="Poppins SemiBold"/>
              </a:rPr>
              <a:t>Img2img: Demo</a:t>
            </a:r>
            <a:endParaRPr b="1" i="0" sz="2200" u="none" cap="none" strike="noStrike">
              <a:solidFill>
                <a:schemeClr val="dk1"/>
              </a:solidFill>
              <a:latin typeface="Poppins SemiBold"/>
              <a:ea typeface="Poppins SemiBold"/>
              <a:cs typeface="Poppins SemiBold"/>
              <a:sym typeface="Poppins SemiBold"/>
            </a:endParaRPr>
          </a:p>
        </p:txBody>
      </p:sp>
      <p:sp>
        <p:nvSpPr>
          <p:cNvPr id="176" name="Google Shape;176;p12"/>
          <p:cNvSpPr txBox="1"/>
          <p:nvPr/>
        </p:nvSpPr>
        <p:spPr>
          <a:xfrm>
            <a:off x="778075" y="900925"/>
            <a:ext cx="7707000" cy="35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Demo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Img-2-img: Text Only</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Img-2-img: Text Plus Mask</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CFG Scale and Denoising </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Restore Faces</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Samplers</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Batch Count</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Face-replacement</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Inpaint Sketch</a:t>
            </a:r>
            <a:endParaRPr b="0" i="0" sz="1400" u="none" cap="none" strike="noStrike">
              <a:solidFill>
                <a:srgbClr val="000000"/>
              </a:solidFill>
              <a:latin typeface="Arial"/>
              <a:ea typeface="Arial"/>
              <a:cs typeface="Arial"/>
              <a:sym typeface="Arial"/>
            </a:endParaRPr>
          </a:p>
        </p:txBody>
      </p:sp>
      <p:pic>
        <p:nvPicPr>
          <p:cNvPr id="177" name="Google Shape;177;p12"/>
          <p:cNvPicPr preferRelativeResize="0"/>
          <p:nvPr/>
        </p:nvPicPr>
        <p:blipFill rotWithShape="1">
          <a:blip r:embed="rId4">
            <a:alphaModFix/>
          </a:blip>
          <a:srcRect b="0" l="0" r="0" t="0"/>
          <a:stretch/>
        </p:blipFill>
        <p:spPr>
          <a:xfrm>
            <a:off x="3687475" y="1107256"/>
            <a:ext cx="5014250" cy="269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83" name="Google Shape;1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84" name="Google Shape;184;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5" name="Google Shape;185;p13"/>
          <p:cNvSpPr txBox="1"/>
          <p:nvPr/>
        </p:nvSpPr>
        <p:spPr>
          <a:xfrm>
            <a:off x="192550" y="91325"/>
            <a:ext cx="5991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700"/>
              <a:buFont typeface="Arial"/>
              <a:buNone/>
            </a:pPr>
            <a:r>
              <a:rPr b="1" i="0" lang="en" sz="1700" u="none" cap="none" strike="noStrike">
                <a:solidFill>
                  <a:srgbClr val="474747"/>
                </a:solidFill>
                <a:highlight>
                  <a:srgbClr val="FFFEFE"/>
                </a:highlight>
                <a:latin typeface="Arial"/>
                <a:ea typeface="Arial"/>
                <a:cs typeface="Arial"/>
                <a:sym typeface="Arial"/>
              </a:rPr>
              <a:t>CIVITAI : Floodgates of Stable Diffusion</a:t>
            </a:r>
            <a:endParaRPr b="1" i="0" sz="2400" u="none" cap="none" strike="noStrike">
              <a:solidFill>
                <a:srgbClr val="000000"/>
              </a:solidFill>
              <a:latin typeface="Poppins SemiBold"/>
              <a:ea typeface="Poppins SemiBold"/>
              <a:cs typeface="Poppins SemiBold"/>
              <a:sym typeface="Poppins SemiBold"/>
            </a:endParaRPr>
          </a:p>
        </p:txBody>
      </p:sp>
      <p:sp>
        <p:nvSpPr>
          <p:cNvPr id="186" name="Google Shape;186;p13"/>
          <p:cNvSpPr txBox="1"/>
          <p:nvPr/>
        </p:nvSpPr>
        <p:spPr>
          <a:xfrm>
            <a:off x="455400" y="748750"/>
            <a:ext cx="71508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fortaa"/>
              <a:buChar char="●"/>
            </a:pPr>
            <a:r>
              <a:rPr b="1" i="1" lang="en" sz="1400" u="none" cap="none" strike="noStrike">
                <a:solidFill>
                  <a:schemeClr val="accent4"/>
                </a:solidFill>
                <a:latin typeface="Comfortaa"/>
                <a:ea typeface="Comfortaa"/>
                <a:cs typeface="Comfortaa"/>
                <a:sym typeface="Comfortaa"/>
              </a:rPr>
              <a:t>Model Zoo</a:t>
            </a:r>
            <a:r>
              <a:rPr b="0" i="0" lang="en" sz="1400" u="none" cap="none" strike="noStrike">
                <a:solidFill>
                  <a:schemeClr val="dk1"/>
                </a:solidFill>
                <a:latin typeface="Comfortaa"/>
                <a:ea typeface="Comfortaa"/>
                <a:cs typeface="Comfortaa"/>
                <a:sym typeface="Comfortaa"/>
              </a:rPr>
              <a:t> For Stable Diffusion</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Public place to access Stable Diffusion Model:</a:t>
            </a:r>
            <a:br>
              <a:rPr b="0" i="0" lang="en" sz="1400" u="none" cap="none" strike="noStrike">
                <a:solidFill>
                  <a:schemeClr val="dk1"/>
                </a:solidFill>
                <a:latin typeface="Comfortaa"/>
                <a:ea typeface="Comfortaa"/>
                <a:cs typeface="Comfortaa"/>
                <a:sym typeface="Comfortaa"/>
              </a:rPr>
            </a:br>
            <a:r>
              <a:rPr b="0" i="0" lang="en" sz="1400" u="sng" cap="none" strike="noStrike">
                <a:solidFill>
                  <a:schemeClr val="hlink"/>
                </a:solidFill>
                <a:latin typeface="Comfortaa"/>
                <a:ea typeface="Comfortaa"/>
                <a:cs typeface="Comfortaa"/>
                <a:sym typeface="Comfortaa"/>
                <a:hlinkClick r:id="rId4"/>
              </a:rPr>
              <a:t>https://civitai.com/</a:t>
            </a:r>
            <a:r>
              <a:rPr b="0" i="0" lang="en" sz="1400" u="none" cap="none" strike="noStrike">
                <a:solidFill>
                  <a:schemeClr val="dk1"/>
                </a:solidFill>
                <a:latin typeface="Comfortaa"/>
                <a:ea typeface="Comfortaa"/>
                <a:cs typeface="Comfortaa"/>
                <a:sym typeface="Comfortaa"/>
              </a:rPr>
              <a:t>  </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Very Easy to Install and use.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p:txBody>
      </p:sp>
      <p:pic>
        <p:nvPicPr>
          <p:cNvPr id="187" name="Google Shape;187;p13"/>
          <p:cNvPicPr preferRelativeResize="0"/>
          <p:nvPr/>
        </p:nvPicPr>
        <p:blipFill rotWithShape="1">
          <a:blip r:embed="rId5">
            <a:alphaModFix/>
          </a:blip>
          <a:srcRect b="0" l="0" r="0" t="0"/>
          <a:stretch/>
        </p:blipFill>
        <p:spPr>
          <a:xfrm>
            <a:off x="794850" y="1914601"/>
            <a:ext cx="7374500" cy="290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3" name="Google Shape;19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94" name="Google Shape;194;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5" name="Google Shape;195;p14"/>
          <p:cNvSpPr txBox="1"/>
          <p:nvPr/>
        </p:nvSpPr>
        <p:spPr>
          <a:xfrm>
            <a:off x="192550" y="91325"/>
            <a:ext cx="5991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700"/>
              <a:buFont typeface="Arial"/>
              <a:buNone/>
            </a:pPr>
            <a:r>
              <a:rPr b="1" i="0" lang="en" sz="1700" u="none" cap="none" strike="noStrike">
                <a:solidFill>
                  <a:srgbClr val="474747"/>
                </a:solidFill>
                <a:highlight>
                  <a:srgbClr val="FFFEFE"/>
                </a:highlight>
                <a:latin typeface="Arial"/>
                <a:ea typeface="Arial"/>
                <a:cs typeface="Arial"/>
                <a:sym typeface="Arial"/>
              </a:rPr>
              <a:t>CIVITAI : Model Zoo For Stable Diffusion</a:t>
            </a:r>
            <a:endParaRPr b="1" i="0" sz="2400" u="none" cap="none" strike="noStrike">
              <a:solidFill>
                <a:srgbClr val="000000"/>
              </a:solidFill>
              <a:latin typeface="Poppins SemiBold"/>
              <a:ea typeface="Poppins SemiBold"/>
              <a:cs typeface="Poppins SemiBold"/>
              <a:sym typeface="Poppins SemiBold"/>
            </a:endParaRPr>
          </a:p>
        </p:txBody>
      </p:sp>
      <p:sp>
        <p:nvSpPr>
          <p:cNvPr id="196" name="Google Shape;196;p14"/>
          <p:cNvSpPr txBox="1"/>
          <p:nvPr/>
        </p:nvSpPr>
        <p:spPr>
          <a:xfrm>
            <a:off x="379200" y="901150"/>
            <a:ext cx="7150800" cy="233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Warning: Some of the models:</a:t>
            </a:r>
            <a:br>
              <a:rPr b="0" i="0" lang="en" sz="1400" u="none" cap="none" strike="noStrike">
                <a:solidFill>
                  <a:schemeClr val="dk1"/>
                </a:solidFill>
                <a:latin typeface="Comfortaa"/>
                <a:ea typeface="Comfortaa"/>
                <a:cs typeface="Comfortaa"/>
                <a:sym typeface="Comfortaa"/>
              </a:rPr>
            </a:br>
            <a:r>
              <a:rPr b="0" i="0" lang="en" sz="1400" u="none" cap="none" strike="noStrike">
                <a:solidFill>
                  <a:schemeClr val="dk1"/>
                </a:solidFill>
                <a:latin typeface="Comfortaa"/>
                <a:ea typeface="Comfortaa"/>
                <a:cs typeface="Comfortaa"/>
                <a:sym typeface="Comfortaa"/>
              </a:rPr>
              <a:t>Might be </a:t>
            </a:r>
            <a:r>
              <a:rPr b="1" i="1" lang="en" sz="1400" u="none" cap="none" strike="noStrike">
                <a:solidFill>
                  <a:schemeClr val="accent4"/>
                </a:solidFill>
                <a:latin typeface="Comfortaa"/>
                <a:ea typeface="Comfortaa"/>
                <a:cs typeface="Comfortaa"/>
                <a:sym typeface="Comfortaa"/>
              </a:rPr>
              <a:t>Not Safe For Work</a:t>
            </a: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Test before Deploying to assess the distribution. </a:t>
            </a: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Quite a lot of categories available for models as:</a:t>
            </a:r>
            <a:br>
              <a:rPr b="0" i="0" lang="en" sz="1400" u="none" cap="none" strike="noStrike">
                <a:solidFill>
                  <a:schemeClr val="dk1"/>
                </a:solidFill>
                <a:latin typeface="Comfortaa"/>
                <a:ea typeface="Comfortaa"/>
                <a:cs typeface="Comfortaa"/>
                <a:sym typeface="Comfortaa"/>
              </a:rPr>
            </a:b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p:txBody>
      </p:sp>
      <p:pic>
        <p:nvPicPr>
          <p:cNvPr id="197" name="Google Shape;197;p14"/>
          <p:cNvPicPr preferRelativeResize="0"/>
          <p:nvPr/>
        </p:nvPicPr>
        <p:blipFill rotWithShape="1">
          <a:blip r:embed="rId4">
            <a:alphaModFix/>
          </a:blip>
          <a:srcRect b="0" l="0" r="0" t="0"/>
          <a:stretch/>
        </p:blipFill>
        <p:spPr>
          <a:xfrm>
            <a:off x="933700" y="2416800"/>
            <a:ext cx="7587851" cy="309900"/>
          </a:xfrm>
          <a:prstGeom prst="rect">
            <a:avLst/>
          </a:prstGeom>
          <a:noFill/>
          <a:ln>
            <a:noFill/>
          </a:ln>
        </p:spPr>
      </p:pic>
      <p:pic>
        <p:nvPicPr>
          <p:cNvPr id="198" name="Google Shape;198;p14"/>
          <p:cNvPicPr preferRelativeResize="0"/>
          <p:nvPr/>
        </p:nvPicPr>
        <p:blipFill rotWithShape="1">
          <a:blip r:embed="rId5">
            <a:alphaModFix/>
          </a:blip>
          <a:srcRect b="0" l="0" r="0" t="0"/>
          <a:stretch/>
        </p:blipFill>
        <p:spPr>
          <a:xfrm>
            <a:off x="933700" y="2940125"/>
            <a:ext cx="6993675" cy="446400"/>
          </a:xfrm>
          <a:prstGeom prst="rect">
            <a:avLst/>
          </a:prstGeom>
          <a:noFill/>
          <a:ln>
            <a:noFill/>
          </a:ln>
        </p:spPr>
      </p:pic>
      <p:sp>
        <p:nvSpPr>
          <p:cNvPr id="199" name="Google Shape;199;p14"/>
          <p:cNvSpPr txBox="1"/>
          <p:nvPr/>
        </p:nvSpPr>
        <p:spPr>
          <a:xfrm>
            <a:off x="606075" y="3693825"/>
            <a:ext cx="8018400" cy="1023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Few Notable Models:</a:t>
            </a:r>
            <a:br>
              <a:rPr b="0" i="0" lang="en" sz="1400" u="none" cap="none" strike="noStrike">
                <a:solidFill>
                  <a:srgbClr val="000000"/>
                </a:solidFill>
                <a:latin typeface="Arial"/>
                <a:ea typeface="Arial"/>
                <a:cs typeface="Arial"/>
                <a:sym typeface="Arial"/>
              </a:rPr>
            </a:br>
            <a:endParaRPr b="1" i="0" sz="2550" u="none" cap="none" strike="noStrike">
              <a:solidFill>
                <a:srgbClr val="C1C2C5"/>
              </a:solidFill>
              <a:highlight>
                <a:srgbClr val="1A1B1E"/>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 name="Google Shape;200;p14"/>
          <p:cNvPicPr preferRelativeResize="0"/>
          <p:nvPr/>
        </p:nvPicPr>
        <p:blipFill rotWithShape="1">
          <a:blip r:embed="rId6">
            <a:alphaModFix/>
          </a:blip>
          <a:srcRect b="0" l="0" r="0" t="0"/>
          <a:stretch/>
        </p:blipFill>
        <p:spPr>
          <a:xfrm>
            <a:off x="1103232" y="4050828"/>
            <a:ext cx="6824146" cy="309900"/>
          </a:xfrm>
          <a:prstGeom prst="rect">
            <a:avLst/>
          </a:prstGeom>
          <a:noFill/>
          <a:ln>
            <a:noFill/>
          </a:ln>
        </p:spPr>
      </p:pic>
      <p:pic>
        <p:nvPicPr>
          <p:cNvPr id="201" name="Google Shape;201;p14"/>
          <p:cNvPicPr preferRelativeResize="0"/>
          <p:nvPr/>
        </p:nvPicPr>
        <p:blipFill rotWithShape="1">
          <a:blip r:embed="rId7">
            <a:alphaModFix/>
          </a:blip>
          <a:srcRect b="0" l="0" r="0" t="0"/>
          <a:stretch/>
        </p:blipFill>
        <p:spPr>
          <a:xfrm>
            <a:off x="1103225" y="4460875"/>
            <a:ext cx="3045938" cy="44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07" name="Google Shape;20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08" name="Google Shape;208;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9" name="Google Shape;209;p15"/>
          <p:cNvSpPr txBox="1"/>
          <p:nvPr/>
        </p:nvSpPr>
        <p:spPr>
          <a:xfrm>
            <a:off x="192550" y="91325"/>
            <a:ext cx="5991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700"/>
              <a:buFont typeface="Arial"/>
              <a:buNone/>
            </a:pPr>
            <a:r>
              <a:rPr b="1" i="0" lang="en" sz="1700" u="none" cap="none" strike="noStrike">
                <a:solidFill>
                  <a:srgbClr val="474747"/>
                </a:solidFill>
                <a:highlight>
                  <a:srgbClr val="FFFEFE"/>
                </a:highlight>
                <a:latin typeface="Arial"/>
                <a:ea typeface="Arial"/>
                <a:cs typeface="Arial"/>
                <a:sym typeface="Arial"/>
              </a:rPr>
              <a:t>CIVITAI : Installation of Models</a:t>
            </a:r>
            <a:endParaRPr b="1" i="0" sz="2400" u="none" cap="none" strike="noStrike">
              <a:solidFill>
                <a:srgbClr val="000000"/>
              </a:solidFill>
              <a:latin typeface="Poppins SemiBold"/>
              <a:ea typeface="Poppins SemiBold"/>
              <a:cs typeface="Poppins SemiBold"/>
              <a:sym typeface="Poppins SemiBold"/>
            </a:endParaRPr>
          </a:p>
        </p:txBody>
      </p:sp>
      <p:sp>
        <p:nvSpPr>
          <p:cNvPr id="210" name="Google Shape;210;p15"/>
          <p:cNvSpPr txBox="1"/>
          <p:nvPr/>
        </p:nvSpPr>
        <p:spPr>
          <a:xfrm>
            <a:off x="301275" y="722025"/>
            <a:ext cx="8018400" cy="1023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Run the below provided method from models/Stable-diffusion:</a:t>
            </a:r>
            <a:br>
              <a:rPr b="0" i="0" lang="en" sz="1400" u="none" cap="none" strike="noStrike">
                <a:solidFill>
                  <a:srgbClr val="000000"/>
                </a:solidFill>
                <a:latin typeface="Arial"/>
                <a:ea typeface="Arial"/>
                <a:cs typeface="Arial"/>
                <a:sym typeface="Arial"/>
              </a:rPr>
            </a:br>
            <a:endParaRPr b="1" i="0" sz="2550" u="none" cap="none" strike="noStrike">
              <a:solidFill>
                <a:srgbClr val="C1C2C5"/>
              </a:solidFill>
              <a:highlight>
                <a:srgbClr val="1A1B1E"/>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txBox="1"/>
          <p:nvPr/>
        </p:nvSpPr>
        <p:spPr>
          <a:xfrm>
            <a:off x="177800" y="1733550"/>
            <a:ext cx="4417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Arial"/>
                <a:ea typeface="Arial"/>
                <a:cs typeface="Arial"/>
                <a:sym typeface="Arial"/>
              </a:rPr>
              <a:t>download_file(</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Arial"/>
                <a:ea typeface="Arial"/>
                <a:cs typeface="Arial"/>
                <a:sym typeface="Arial"/>
              </a:rPr>
              <a:t>    'https://civitai.com/api/download/models/125411',</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Arial"/>
                <a:ea typeface="Arial"/>
                <a:cs typeface="Arial"/>
                <a:sym typeface="Arial"/>
              </a:rPr>
              <a:t>    'realisticVisionV50_v50VAE.safetensors'</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Arial"/>
                <a:ea typeface="Arial"/>
                <a:cs typeface="Arial"/>
                <a:sym typeface="Arial"/>
              </a:rPr>
              <a:t>)</a:t>
            </a:r>
            <a:endParaRPr b="0" i="0" sz="1400" u="none" cap="none" strike="noStrike">
              <a:solidFill>
                <a:schemeClr val="accent1"/>
              </a:solidFill>
              <a:latin typeface="Arial"/>
              <a:ea typeface="Arial"/>
              <a:cs typeface="Arial"/>
              <a:sym typeface="Arial"/>
            </a:endParaRPr>
          </a:p>
        </p:txBody>
      </p:sp>
      <p:pic>
        <p:nvPicPr>
          <p:cNvPr id="212" name="Google Shape;212;p15"/>
          <p:cNvPicPr preferRelativeResize="0"/>
          <p:nvPr/>
        </p:nvPicPr>
        <p:blipFill rotWithShape="1">
          <a:blip r:embed="rId4">
            <a:alphaModFix/>
          </a:blip>
          <a:srcRect b="0" l="0" r="0" t="0"/>
          <a:stretch/>
        </p:blipFill>
        <p:spPr>
          <a:xfrm>
            <a:off x="192550" y="1228638"/>
            <a:ext cx="3045938" cy="446400"/>
          </a:xfrm>
          <a:prstGeom prst="rect">
            <a:avLst/>
          </a:prstGeom>
          <a:noFill/>
          <a:ln>
            <a:noFill/>
          </a:ln>
        </p:spPr>
      </p:pic>
      <p:pic>
        <p:nvPicPr>
          <p:cNvPr id="213" name="Google Shape;213;p15"/>
          <p:cNvPicPr preferRelativeResize="0"/>
          <p:nvPr/>
        </p:nvPicPr>
        <p:blipFill rotWithShape="1">
          <a:blip r:embed="rId5">
            <a:alphaModFix/>
          </a:blip>
          <a:srcRect b="0" l="0" r="0" t="0"/>
          <a:stretch/>
        </p:blipFill>
        <p:spPr>
          <a:xfrm>
            <a:off x="250507" y="2838778"/>
            <a:ext cx="6824146" cy="309900"/>
          </a:xfrm>
          <a:prstGeom prst="rect">
            <a:avLst/>
          </a:prstGeom>
          <a:noFill/>
          <a:ln>
            <a:noFill/>
          </a:ln>
        </p:spPr>
      </p:pic>
      <p:sp>
        <p:nvSpPr>
          <p:cNvPr id="214" name="Google Shape;214;p15"/>
          <p:cNvSpPr txBox="1"/>
          <p:nvPr/>
        </p:nvSpPr>
        <p:spPr>
          <a:xfrm>
            <a:off x="254000" y="3409950"/>
            <a:ext cx="7674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Arial"/>
                <a:ea typeface="Arial"/>
                <a:cs typeface="Arial"/>
                <a:sym typeface="Arial"/>
              </a:rPr>
              <a:t>download_file(</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Arial"/>
                <a:ea typeface="Arial"/>
                <a:cs typeface="Arial"/>
                <a:sym typeface="Arial"/>
              </a:rPr>
              <a:t>    'https://civitai.com/api/download/models/121557,</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Arial"/>
                <a:ea typeface="Arial"/>
                <a:cs typeface="Arial"/>
                <a:sym typeface="Arial"/>
              </a:rPr>
              <a:t>    icbinpICantBelieveIts_seco.safetensors'</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Arial"/>
                <a:ea typeface="Arial"/>
                <a:cs typeface="Arial"/>
                <a:sym typeface="Arial"/>
              </a:rPr>
              <a:t>)</a:t>
            </a:r>
            <a:endParaRPr b="0" i="0" sz="1400" u="none" cap="none" strike="noStrike">
              <a:solidFill>
                <a:schemeClr val="accent1"/>
              </a:solidFill>
              <a:latin typeface="Arial"/>
              <a:ea typeface="Arial"/>
              <a:cs typeface="Arial"/>
              <a:sym typeface="Arial"/>
            </a:endParaRPr>
          </a:p>
        </p:txBody>
      </p:sp>
      <p:pic>
        <p:nvPicPr>
          <p:cNvPr id="215" name="Google Shape;215;p15"/>
          <p:cNvPicPr preferRelativeResize="0"/>
          <p:nvPr/>
        </p:nvPicPr>
        <p:blipFill rotWithShape="1">
          <a:blip r:embed="rId6">
            <a:alphaModFix/>
          </a:blip>
          <a:srcRect b="0" l="0" r="0" t="0"/>
          <a:stretch/>
        </p:blipFill>
        <p:spPr>
          <a:xfrm>
            <a:off x="4404575" y="1099125"/>
            <a:ext cx="4300751" cy="1658250"/>
          </a:xfrm>
          <a:prstGeom prst="rect">
            <a:avLst/>
          </a:prstGeom>
          <a:noFill/>
          <a:ln>
            <a:noFill/>
          </a:ln>
        </p:spPr>
      </p:pic>
      <p:sp>
        <p:nvSpPr>
          <p:cNvPr id="216" name="Google Shape;216;p15"/>
          <p:cNvSpPr txBox="1"/>
          <p:nvPr/>
        </p:nvSpPr>
        <p:spPr>
          <a:xfrm>
            <a:off x="5099950" y="4377875"/>
            <a:ext cx="4191000" cy="5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accent4"/>
                </a:solidFill>
                <a:latin typeface="Arial"/>
                <a:ea typeface="Arial"/>
                <a:cs typeface="Arial"/>
                <a:sym typeface="Arial"/>
              </a:rPr>
              <a:t>More user friendly way os installation of models in a bit.!</a:t>
            </a:r>
            <a:endParaRPr b="1" i="1" sz="1400" u="none" cap="none" strike="noStrike">
              <a:solidFill>
                <a:schemeClr val="accent4"/>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22" name="Google Shape;222;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23" name="Google Shape;223;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4" name="Google Shape;224;p16"/>
          <p:cNvSpPr txBox="1"/>
          <p:nvPr/>
        </p:nvSpPr>
        <p:spPr>
          <a:xfrm>
            <a:off x="192550" y="91325"/>
            <a:ext cx="5991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rgbClr val="000000"/>
              </a:buClr>
              <a:buSzPts val="1700"/>
              <a:buFont typeface="Arial"/>
              <a:buNone/>
            </a:pPr>
            <a:r>
              <a:rPr b="1" i="0" lang="en" sz="1700" u="none" cap="none" strike="noStrike">
                <a:solidFill>
                  <a:srgbClr val="474747"/>
                </a:solidFill>
                <a:highlight>
                  <a:srgbClr val="FFFEFE"/>
                </a:highlight>
                <a:latin typeface="Arial"/>
                <a:ea typeface="Arial"/>
                <a:cs typeface="Arial"/>
                <a:sym typeface="Arial"/>
              </a:rPr>
              <a:t>CIVITAI : Example Generations</a:t>
            </a:r>
            <a:endParaRPr b="1" i="0" sz="2400" u="none" cap="none" strike="noStrike">
              <a:solidFill>
                <a:srgbClr val="000000"/>
              </a:solidFill>
              <a:latin typeface="Poppins SemiBold"/>
              <a:ea typeface="Poppins SemiBold"/>
              <a:cs typeface="Poppins SemiBold"/>
              <a:sym typeface="Poppins SemiBold"/>
            </a:endParaRPr>
          </a:p>
        </p:txBody>
      </p:sp>
      <p:sp>
        <p:nvSpPr>
          <p:cNvPr id="225" name="Google Shape;225;p16"/>
          <p:cNvSpPr txBox="1"/>
          <p:nvPr/>
        </p:nvSpPr>
        <p:spPr>
          <a:xfrm>
            <a:off x="301275" y="722025"/>
            <a:ext cx="8018400" cy="1023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Same prompt used for both models as below.</a:t>
            </a:r>
            <a:endParaRPr b="1" i="0" sz="2550" u="none" cap="none" strike="noStrike">
              <a:solidFill>
                <a:srgbClr val="C1C2C5"/>
              </a:solidFill>
              <a:highlight>
                <a:srgbClr val="1A1B1E"/>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16"/>
          <p:cNvPicPr preferRelativeResize="0"/>
          <p:nvPr/>
        </p:nvPicPr>
        <p:blipFill rotWithShape="1">
          <a:blip r:embed="rId4">
            <a:alphaModFix/>
          </a:blip>
          <a:srcRect b="0" l="0" r="0" t="0"/>
          <a:stretch/>
        </p:blipFill>
        <p:spPr>
          <a:xfrm>
            <a:off x="1420296" y="1059570"/>
            <a:ext cx="1709348" cy="250500"/>
          </a:xfrm>
          <a:prstGeom prst="rect">
            <a:avLst/>
          </a:prstGeom>
          <a:noFill/>
          <a:ln>
            <a:noFill/>
          </a:ln>
        </p:spPr>
      </p:pic>
      <p:pic>
        <p:nvPicPr>
          <p:cNvPr id="227" name="Google Shape;227;p16"/>
          <p:cNvPicPr preferRelativeResize="0"/>
          <p:nvPr/>
        </p:nvPicPr>
        <p:blipFill rotWithShape="1">
          <a:blip r:embed="rId5">
            <a:alphaModFix/>
          </a:blip>
          <a:srcRect b="0" l="0" r="0" t="0"/>
          <a:stretch/>
        </p:blipFill>
        <p:spPr>
          <a:xfrm>
            <a:off x="5519192" y="1390225"/>
            <a:ext cx="2576045" cy="2617050"/>
          </a:xfrm>
          <a:prstGeom prst="rect">
            <a:avLst/>
          </a:prstGeom>
          <a:noFill/>
          <a:ln>
            <a:noFill/>
          </a:ln>
        </p:spPr>
      </p:pic>
      <p:pic>
        <p:nvPicPr>
          <p:cNvPr id="228" name="Google Shape;228;p16"/>
          <p:cNvPicPr preferRelativeResize="0"/>
          <p:nvPr/>
        </p:nvPicPr>
        <p:blipFill rotWithShape="1">
          <a:blip r:embed="rId6">
            <a:alphaModFix/>
          </a:blip>
          <a:srcRect b="0" l="0" r="0" t="0"/>
          <a:stretch/>
        </p:blipFill>
        <p:spPr>
          <a:xfrm>
            <a:off x="4989300" y="1059575"/>
            <a:ext cx="3635825" cy="250500"/>
          </a:xfrm>
          <a:prstGeom prst="rect">
            <a:avLst/>
          </a:prstGeom>
          <a:noFill/>
          <a:ln>
            <a:noFill/>
          </a:ln>
        </p:spPr>
      </p:pic>
      <p:pic>
        <p:nvPicPr>
          <p:cNvPr id="229" name="Google Shape;229;p16"/>
          <p:cNvPicPr preferRelativeResize="0"/>
          <p:nvPr/>
        </p:nvPicPr>
        <p:blipFill rotWithShape="1">
          <a:blip r:embed="rId7">
            <a:alphaModFix/>
          </a:blip>
          <a:srcRect b="0" l="0" r="0" t="0"/>
          <a:stretch/>
        </p:blipFill>
        <p:spPr>
          <a:xfrm>
            <a:off x="986964" y="1434635"/>
            <a:ext cx="2576026" cy="2528227"/>
          </a:xfrm>
          <a:prstGeom prst="rect">
            <a:avLst/>
          </a:prstGeom>
          <a:noFill/>
          <a:ln>
            <a:noFill/>
          </a:ln>
        </p:spPr>
      </p:pic>
      <p:sp>
        <p:nvSpPr>
          <p:cNvPr id="230" name="Google Shape;230;p16"/>
          <p:cNvSpPr txBox="1"/>
          <p:nvPr/>
        </p:nvSpPr>
        <p:spPr>
          <a:xfrm>
            <a:off x="625925" y="3929750"/>
            <a:ext cx="7901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RAW photo, 8k UHD, high detailed skin, handsome german hippie, 72yo, bavarian man, green eyes, rule of thirds, masterpiece, photography, ultra realism, realistic, outdoors, golden hour, portrait, smiling, grey short hair, rocker style, DoF, (Hamburg:1.1), harbor, sky, clouds, soft lighting, ( highly detailed skin:0.7),(film grain:1.3), 8k uhd, dslr, soft lighting, high quality, HDRI, Fujifilm XT3 &lt;lora:add_detail:0.66&gt;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36" name="Google Shape;23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37" name="Google Shape;237;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8" name="Google Shape;238;p17"/>
          <p:cNvSpPr txBox="1"/>
          <p:nvPr/>
        </p:nvSpPr>
        <p:spPr>
          <a:xfrm>
            <a:off x="192550" y="91325"/>
            <a:ext cx="5991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Stable Diffusion: Extensions</a:t>
            </a:r>
            <a:endParaRPr b="1" i="0" sz="2400" u="none" cap="none" strike="noStrike">
              <a:solidFill>
                <a:srgbClr val="000000"/>
              </a:solidFill>
              <a:latin typeface="Poppins SemiBold"/>
              <a:ea typeface="Poppins SemiBold"/>
              <a:cs typeface="Poppins SemiBold"/>
              <a:sym typeface="Poppins SemiBold"/>
            </a:endParaRPr>
          </a:p>
        </p:txBody>
      </p:sp>
      <p:sp>
        <p:nvSpPr>
          <p:cNvPr id="239" name="Google Shape;239;p17"/>
          <p:cNvSpPr txBox="1"/>
          <p:nvPr/>
        </p:nvSpPr>
        <p:spPr>
          <a:xfrm>
            <a:off x="489850" y="925275"/>
            <a:ext cx="7955700" cy="125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Easy way to extend the user experience of Stable Diffusion. </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Enable it while starting the WebUI in share mode:</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 Local mode, no need to enable is explicitly.</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Extension Tab in WebUI </a:t>
            </a:r>
            <a:r>
              <a:rPr b="0" i="0" lang="en"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pic>
        <p:nvPicPr>
          <p:cNvPr id="240" name="Google Shape;240;p17"/>
          <p:cNvPicPr preferRelativeResize="0"/>
          <p:nvPr/>
        </p:nvPicPr>
        <p:blipFill rotWithShape="1">
          <a:blip r:embed="rId4">
            <a:alphaModFix/>
          </a:blip>
          <a:srcRect b="0" l="0" r="0" t="0"/>
          <a:stretch/>
        </p:blipFill>
        <p:spPr>
          <a:xfrm>
            <a:off x="1783425" y="1633775"/>
            <a:ext cx="5599350" cy="465400"/>
          </a:xfrm>
          <a:prstGeom prst="rect">
            <a:avLst/>
          </a:prstGeom>
          <a:noFill/>
          <a:ln>
            <a:noFill/>
          </a:ln>
        </p:spPr>
      </p:pic>
      <p:pic>
        <p:nvPicPr>
          <p:cNvPr id="241" name="Google Shape;241;p17"/>
          <p:cNvPicPr preferRelativeResize="0"/>
          <p:nvPr/>
        </p:nvPicPr>
        <p:blipFill rotWithShape="1">
          <a:blip r:embed="rId5">
            <a:alphaModFix/>
          </a:blip>
          <a:srcRect b="0" l="0" r="0" t="0"/>
          <a:stretch/>
        </p:blipFill>
        <p:spPr>
          <a:xfrm>
            <a:off x="3665675" y="2391099"/>
            <a:ext cx="4960251" cy="2644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47" name="Google Shape;24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48" name="Google Shape;248;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9" name="Google Shape;249;p18"/>
          <p:cNvSpPr txBox="1"/>
          <p:nvPr/>
        </p:nvSpPr>
        <p:spPr>
          <a:xfrm>
            <a:off x="192550" y="91325"/>
            <a:ext cx="6375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Stable Diffusion: Extensions Load/Install</a:t>
            </a:r>
            <a:endParaRPr b="1" i="0" sz="2400" u="none" cap="none" strike="noStrike">
              <a:solidFill>
                <a:srgbClr val="000000"/>
              </a:solidFill>
              <a:latin typeface="Poppins SemiBold"/>
              <a:ea typeface="Poppins SemiBold"/>
              <a:cs typeface="Poppins SemiBold"/>
              <a:sym typeface="Poppins SemiBold"/>
            </a:endParaRPr>
          </a:p>
        </p:txBody>
      </p:sp>
      <p:sp>
        <p:nvSpPr>
          <p:cNvPr id="250" name="Google Shape;250;p18"/>
          <p:cNvSpPr txBox="1"/>
          <p:nvPr/>
        </p:nvSpPr>
        <p:spPr>
          <a:xfrm>
            <a:off x="489850" y="620475"/>
            <a:ext cx="7955700" cy="4223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Explore and Install from Stable-Diffusion core repo:</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Install CIVITAI Extension to Install models easily:</a:t>
            </a:r>
            <a:endParaRPr b="0" i="0" sz="1400" u="none" cap="none" strike="noStrike">
              <a:solidFill>
                <a:srgbClr val="000000"/>
              </a:solidFill>
              <a:latin typeface="Arial"/>
              <a:ea typeface="Arial"/>
              <a:cs typeface="Arial"/>
              <a:sym typeface="Arial"/>
            </a:endParaRPr>
          </a:p>
        </p:txBody>
      </p:sp>
      <p:pic>
        <p:nvPicPr>
          <p:cNvPr id="251" name="Google Shape;251;p18"/>
          <p:cNvPicPr preferRelativeResize="0"/>
          <p:nvPr/>
        </p:nvPicPr>
        <p:blipFill rotWithShape="1">
          <a:blip r:embed="rId4">
            <a:alphaModFix/>
          </a:blip>
          <a:srcRect b="0" l="0" r="0" t="0"/>
          <a:stretch/>
        </p:blipFill>
        <p:spPr>
          <a:xfrm>
            <a:off x="1016025" y="1017725"/>
            <a:ext cx="5823850" cy="1770849"/>
          </a:xfrm>
          <a:prstGeom prst="rect">
            <a:avLst/>
          </a:prstGeom>
          <a:noFill/>
          <a:ln>
            <a:noFill/>
          </a:ln>
        </p:spPr>
      </p:pic>
      <p:pic>
        <p:nvPicPr>
          <p:cNvPr id="252" name="Google Shape;252;p18"/>
          <p:cNvPicPr preferRelativeResize="0"/>
          <p:nvPr/>
        </p:nvPicPr>
        <p:blipFill rotWithShape="1">
          <a:blip r:embed="rId5">
            <a:alphaModFix/>
          </a:blip>
          <a:srcRect b="0" l="0" r="0" t="0"/>
          <a:stretch/>
        </p:blipFill>
        <p:spPr>
          <a:xfrm>
            <a:off x="1279075" y="3160875"/>
            <a:ext cx="4034973" cy="169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58" name="Google Shape;25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59" name="Google Shape;259;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0" name="Google Shape;260;p19"/>
          <p:cNvSpPr txBox="1"/>
          <p:nvPr/>
        </p:nvSpPr>
        <p:spPr>
          <a:xfrm>
            <a:off x="192550" y="91325"/>
            <a:ext cx="6375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Stable Diffusion: CIVITAI Extension Use</a:t>
            </a:r>
            <a:endParaRPr b="1" i="0" sz="2400" u="none" cap="none" strike="noStrike">
              <a:solidFill>
                <a:srgbClr val="000000"/>
              </a:solidFill>
              <a:latin typeface="Poppins SemiBold"/>
              <a:ea typeface="Poppins SemiBold"/>
              <a:cs typeface="Poppins SemiBold"/>
              <a:sym typeface="Poppins SemiBold"/>
            </a:endParaRPr>
          </a:p>
        </p:txBody>
      </p:sp>
      <p:sp>
        <p:nvSpPr>
          <p:cNvPr id="261" name="Google Shape;261;p19"/>
          <p:cNvSpPr txBox="1"/>
          <p:nvPr/>
        </p:nvSpPr>
        <p:spPr>
          <a:xfrm>
            <a:off x="489850" y="620475"/>
            <a:ext cx="7955700" cy="2862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One CIVITAI Helper is installed, We see new tab as: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Install CIVITAI Extension to Install models easily:</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Get the URL from browser from CIVITAI portal and use that to download the model.</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262" name="Google Shape;262;p19"/>
          <p:cNvPicPr preferRelativeResize="0"/>
          <p:nvPr/>
        </p:nvPicPr>
        <p:blipFill rotWithShape="1">
          <a:blip r:embed="rId4">
            <a:alphaModFix/>
          </a:blip>
          <a:srcRect b="0" l="0" r="0" t="0"/>
          <a:stretch/>
        </p:blipFill>
        <p:spPr>
          <a:xfrm>
            <a:off x="716650" y="1017724"/>
            <a:ext cx="7848826" cy="487775"/>
          </a:xfrm>
          <a:prstGeom prst="rect">
            <a:avLst/>
          </a:prstGeom>
          <a:noFill/>
          <a:ln>
            <a:noFill/>
          </a:ln>
        </p:spPr>
      </p:pic>
      <p:pic>
        <p:nvPicPr>
          <p:cNvPr id="263" name="Google Shape;263;p19"/>
          <p:cNvPicPr preferRelativeResize="0"/>
          <p:nvPr/>
        </p:nvPicPr>
        <p:blipFill rotWithShape="1">
          <a:blip r:embed="rId5">
            <a:alphaModFix/>
          </a:blip>
          <a:srcRect b="0" l="0" r="0" t="0"/>
          <a:stretch/>
        </p:blipFill>
        <p:spPr>
          <a:xfrm>
            <a:off x="653125" y="2121175"/>
            <a:ext cx="8298552" cy="1325025"/>
          </a:xfrm>
          <a:prstGeom prst="rect">
            <a:avLst/>
          </a:prstGeom>
          <a:noFill/>
          <a:ln>
            <a:noFill/>
          </a:ln>
        </p:spPr>
      </p:pic>
      <p:sp>
        <p:nvSpPr>
          <p:cNvPr id="264" name="Google Shape;264;p19"/>
          <p:cNvSpPr txBox="1"/>
          <p:nvPr/>
        </p:nvSpPr>
        <p:spPr>
          <a:xfrm>
            <a:off x="653150" y="3574150"/>
            <a:ext cx="7912200" cy="1197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This will install model at appropriate location, no effort to keep it integrated. </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Model will become </a:t>
            </a:r>
            <a:r>
              <a:rPr b="1" i="1" lang="en" sz="1400" u="none" cap="none" strike="noStrike">
                <a:solidFill>
                  <a:schemeClr val="accent4"/>
                </a:solidFill>
                <a:latin typeface="Arial"/>
                <a:ea typeface="Arial"/>
                <a:cs typeface="Arial"/>
                <a:sym typeface="Arial"/>
              </a:rPr>
              <a:t>available into models dropbox after restart</a:t>
            </a:r>
            <a:r>
              <a:rPr b="0" i="0" lang="en" sz="1400" u="none" cap="none" strike="noStrike">
                <a:solidFill>
                  <a:srgbClr val="000000"/>
                </a:solidFill>
                <a:latin typeface="Arial"/>
                <a:ea typeface="Arial"/>
                <a:cs typeface="Arial"/>
                <a:sym typeface="Arial"/>
              </a:rPr>
              <a:t>. </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1" i="1" lang="en" sz="1400" u="none" cap="none" strike="noStrike">
                <a:solidFill>
                  <a:schemeClr val="accent1"/>
                </a:solidFill>
                <a:latin typeface="Arial"/>
                <a:ea typeface="Arial"/>
                <a:cs typeface="Arial"/>
                <a:sym typeface="Arial"/>
              </a:rPr>
              <a:t>Caution</a:t>
            </a:r>
            <a:r>
              <a:rPr b="0" i="1" lang="en" sz="1400" u="none" cap="none" strike="noStrike">
                <a:solidFill>
                  <a:schemeClr val="accent1"/>
                </a:solidFill>
                <a:latin typeface="Arial"/>
                <a:ea typeface="Arial"/>
                <a:cs typeface="Arial"/>
                <a:sym typeface="Arial"/>
              </a:rPr>
              <a:t>: If available use ‘safetensor’ type of model than ckp(checkpoint file)</a:t>
            </a:r>
            <a:endParaRPr b="0" i="1" sz="1400" u="none" cap="none" strike="noStrike">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68" name="Google Shape;68;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9" name="Google Shape;69;p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0" name="Google Shape;70;p2"/>
          <p:cNvSpPr txBox="1"/>
          <p:nvPr/>
        </p:nvSpPr>
        <p:spPr>
          <a:xfrm>
            <a:off x="192550" y="91325"/>
            <a:ext cx="5991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Module 5 Purpose</a:t>
            </a:r>
            <a:endParaRPr b="1" i="0" sz="2400" u="none" cap="none" strike="noStrike">
              <a:solidFill>
                <a:srgbClr val="000000"/>
              </a:solidFill>
              <a:latin typeface="Poppins SemiBold"/>
              <a:ea typeface="Poppins SemiBold"/>
              <a:cs typeface="Poppins SemiBold"/>
              <a:sym typeface="Poppins SemiBold"/>
            </a:endParaRPr>
          </a:p>
        </p:txBody>
      </p:sp>
      <p:sp>
        <p:nvSpPr>
          <p:cNvPr id="71" name="Google Shape;71;p2"/>
          <p:cNvSpPr txBox="1"/>
          <p:nvPr/>
        </p:nvSpPr>
        <p:spPr>
          <a:xfrm>
            <a:off x="810850" y="761700"/>
            <a:ext cx="7649700" cy="69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Theme of this </a:t>
            </a:r>
            <a:r>
              <a:rPr b="1" i="1" lang="en" sz="1400" u="none" cap="none" strike="noStrike">
                <a:solidFill>
                  <a:srgbClr val="000000"/>
                </a:solidFill>
                <a:latin typeface="Arial"/>
                <a:ea typeface="Arial"/>
                <a:cs typeface="Arial"/>
                <a:sym typeface="Arial"/>
              </a:rPr>
              <a:t>MOST APPLIED </a:t>
            </a:r>
            <a:r>
              <a:rPr b="0" i="0" lang="en" sz="1400" u="none" cap="none" strike="noStrike">
                <a:solidFill>
                  <a:srgbClr val="000000"/>
                </a:solidFill>
                <a:latin typeface="Arial"/>
                <a:ea typeface="Arial"/>
                <a:cs typeface="Arial"/>
                <a:sym typeface="Arial"/>
              </a:rPr>
              <a:t>module is:</a:t>
            </a:r>
            <a:br>
              <a:rPr b="0" i="0" lang="en" sz="1400" u="none" cap="none" strike="noStrike">
                <a:solidFill>
                  <a:srgbClr val="000000"/>
                </a:solidFill>
                <a:latin typeface="Arial"/>
                <a:ea typeface="Arial"/>
                <a:cs typeface="Arial"/>
                <a:sym typeface="Arial"/>
              </a:rPr>
            </a:br>
            <a:r>
              <a:rPr b="0" i="1" lang="en" sz="1400" u="none" cap="none" strike="noStrike">
                <a:solidFill>
                  <a:schemeClr val="accent4"/>
                </a:solidFill>
                <a:latin typeface="Arial"/>
                <a:ea typeface="Arial"/>
                <a:cs typeface="Arial"/>
                <a:sym typeface="Arial"/>
              </a:rPr>
              <a:t>Find and Use the Type of Stable Diffusion Application Needed to Achieve the Results.</a:t>
            </a:r>
            <a:endParaRPr b="0" i="1" sz="1400" u="none" cap="none" strike="noStrike">
              <a:solidFill>
                <a:schemeClr val="accent4"/>
              </a:solidFill>
              <a:latin typeface="Arial"/>
              <a:ea typeface="Arial"/>
              <a:cs typeface="Arial"/>
              <a:sym typeface="Arial"/>
            </a:endParaRPr>
          </a:p>
        </p:txBody>
      </p:sp>
      <p:sp>
        <p:nvSpPr>
          <p:cNvPr id="72" name="Google Shape;72;p2"/>
          <p:cNvSpPr txBox="1"/>
          <p:nvPr/>
        </p:nvSpPr>
        <p:spPr>
          <a:xfrm>
            <a:off x="112150" y="1501525"/>
            <a:ext cx="5329500" cy="3417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img2img: Categorical Intuition</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Image In-Painting: Various forms and factors.</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Image Editing with img2img Sketch.</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Image Editing with In-Paint Sketch.</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CIVITAI: Introduction and fine-tuned models. </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Stable Diffusion: Model Zoo and Extensions. </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MidJourney: The Storm, The Story, The Inspiration.</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MidJourney: How to exploit MidJourney . </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Adobe Firefly: Introduction and Demo</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Microsoft Designer: Introduction and Demo</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OpenAI DallE-2: Introduction and Demo</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Blue Willow: Introduction, Demo and Warnings. </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Lexica Art Prompt Learnings.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p:txBody>
      </p:sp>
      <p:pic>
        <p:nvPicPr>
          <p:cNvPr id="73" name="Google Shape;73;p2"/>
          <p:cNvPicPr preferRelativeResize="0"/>
          <p:nvPr/>
        </p:nvPicPr>
        <p:blipFill rotWithShape="1">
          <a:blip r:embed="rId4">
            <a:alphaModFix/>
          </a:blip>
          <a:srcRect b="0" l="0" r="0" t="0"/>
          <a:stretch/>
        </p:blipFill>
        <p:spPr>
          <a:xfrm>
            <a:off x="5441646" y="1408750"/>
            <a:ext cx="3323875" cy="3349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70" name="Google Shape;270;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71" name="Google Shape;271;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2" name="Google Shape;272;p20"/>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Poppins SemiBold"/>
                <a:ea typeface="Poppins SemiBold"/>
                <a:cs typeface="Poppins SemiBold"/>
                <a:sym typeface="Poppins SemiBold"/>
              </a:rPr>
              <a:t>MidJourney: The Stable Diffusion Storm</a:t>
            </a:r>
            <a:endParaRPr b="1" i="0" sz="2300" u="none" cap="none" strike="noStrike">
              <a:solidFill>
                <a:srgbClr val="000000"/>
              </a:solidFill>
              <a:latin typeface="Poppins SemiBold"/>
              <a:ea typeface="Poppins SemiBold"/>
              <a:cs typeface="Poppins SemiBold"/>
              <a:sym typeface="Poppins SemiBold"/>
            </a:endParaRPr>
          </a:p>
        </p:txBody>
      </p:sp>
      <p:pic>
        <p:nvPicPr>
          <p:cNvPr id="273" name="Google Shape;273;p20"/>
          <p:cNvPicPr preferRelativeResize="0"/>
          <p:nvPr/>
        </p:nvPicPr>
        <p:blipFill rotWithShape="1">
          <a:blip r:embed="rId4">
            <a:alphaModFix/>
          </a:blip>
          <a:srcRect b="0" l="0" r="0" t="0"/>
          <a:stretch/>
        </p:blipFill>
        <p:spPr>
          <a:xfrm>
            <a:off x="373375" y="777025"/>
            <a:ext cx="4332061" cy="1957576"/>
          </a:xfrm>
          <a:prstGeom prst="rect">
            <a:avLst/>
          </a:prstGeom>
          <a:noFill/>
          <a:ln>
            <a:noFill/>
          </a:ln>
        </p:spPr>
      </p:pic>
      <p:pic>
        <p:nvPicPr>
          <p:cNvPr id="274" name="Google Shape;274;p20"/>
          <p:cNvPicPr preferRelativeResize="0"/>
          <p:nvPr/>
        </p:nvPicPr>
        <p:blipFill rotWithShape="1">
          <a:blip r:embed="rId5">
            <a:alphaModFix/>
          </a:blip>
          <a:srcRect b="0" l="0" r="0" t="0"/>
          <a:stretch/>
        </p:blipFill>
        <p:spPr>
          <a:xfrm>
            <a:off x="5081634" y="777026"/>
            <a:ext cx="3757567" cy="1957575"/>
          </a:xfrm>
          <a:prstGeom prst="rect">
            <a:avLst/>
          </a:prstGeom>
          <a:noFill/>
          <a:ln>
            <a:noFill/>
          </a:ln>
        </p:spPr>
      </p:pic>
      <p:pic>
        <p:nvPicPr>
          <p:cNvPr id="275" name="Google Shape;275;p20"/>
          <p:cNvPicPr preferRelativeResize="0"/>
          <p:nvPr/>
        </p:nvPicPr>
        <p:blipFill rotWithShape="1">
          <a:blip r:embed="rId6">
            <a:alphaModFix/>
          </a:blip>
          <a:srcRect b="0" l="0" r="0" t="0"/>
          <a:stretch/>
        </p:blipFill>
        <p:spPr>
          <a:xfrm>
            <a:off x="349475" y="2881499"/>
            <a:ext cx="4332050" cy="1282991"/>
          </a:xfrm>
          <a:prstGeom prst="rect">
            <a:avLst/>
          </a:prstGeom>
          <a:noFill/>
          <a:ln>
            <a:noFill/>
          </a:ln>
        </p:spPr>
      </p:pic>
      <p:sp>
        <p:nvSpPr>
          <p:cNvPr id="276" name="Google Shape;276;p20"/>
          <p:cNvSpPr txBox="1"/>
          <p:nvPr/>
        </p:nvSpPr>
        <p:spPr>
          <a:xfrm>
            <a:off x="4914175" y="2915750"/>
            <a:ext cx="3882300" cy="1711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Phenomenal Growth in</a:t>
            </a:r>
            <a:r>
              <a:rPr b="0" i="0" lang="en" sz="1400" u="none" cap="none" strike="noStrike">
                <a:solidFill>
                  <a:schemeClr val="accent4"/>
                </a:solidFill>
                <a:latin typeface="Arial"/>
                <a:ea typeface="Arial"/>
                <a:cs typeface="Arial"/>
                <a:sym typeface="Arial"/>
              </a:rPr>
              <a:t> </a:t>
            </a:r>
            <a:r>
              <a:rPr b="1" i="1" lang="en" sz="1400" u="none" cap="none" strike="noStrike">
                <a:solidFill>
                  <a:schemeClr val="accent4"/>
                </a:solidFill>
                <a:latin typeface="Arial"/>
                <a:ea typeface="Arial"/>
                <a:cs typeface="Arial"/>
                <a:sym typeface="Arial"/>
              </a:rPr>
              <a:t>12 months.</a:t>
            </a:r>
            <a:endParaRPr b="1" i="1" sz="1400" u="none" cap="none" strike="noStrike">
              <a:solidFill>
                <a:schemeClr val="accent4"/>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Very Artistic and Dreamy.</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Referred as</a:t>
            </a:r>
            <a:r>
              <a:rPr b="1" i="1" lang="en" sz="1400" u="none" cap="none" strike="noStrike">
                <a:solidFill>
                  <a:schemeClr val="accent4"/>
                </a:solidFill>
                <a:latin typeface="Arial"/>
                <a:ea typeface="Arial"/>
                <a:cs typeface="Arial"/>
                <a:sym typeface="Arial"/>
              </a:rPr>
              <a:t> “Mid Journey Touch” </a:t>
            </a:r>
            <a:endParaRPr b="1" i="1" sz="1400" u="none" cap="none" strike="noStrike">
              <a:solidFill>
                <a:schemeClr val="accent4"/>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Discord based server interface.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Many different models are available and released often.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Most Preferred in term of quality, but </a:t>
            </a:r>
            <a:r>
              <a:rPr b="1" i="1" lang="en" sz="1400" u="none" cap="none" strike="noStrike">
                <a:solidFill>
                  <a:schemeClr val="accent4"/>
                </a:solidFill>
                <a:latin typeface="Arial"/>
                <a:ea typeface="Arial"/>
                <a:cs typeface="Arial"/>
                <a:sym typeface="Arial"/>
              </a:rPr>
              <a:t>others are catching up!</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82" name="Google Shape;28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83" name="Google Shape;283;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4" name="Google Shape;284;p21"/>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300" u="none" cap="none" strike="noStrike">
                <a:solidFill>
                  <a:schemeClr val="dk1"/>
                </a:solidFill>
                <a:latin typeface="Poppins SemiBold"/>
                <a:ea typeface="Poppins SemiBold"/>
                <a:cs typeface="Poppins SemiBold"/>
                <a:sym typeface="Poppins SemiBold"/>
              </a:rPr>
              <a:t>MidJourney: Key Concepts</a:t>
            </a:r>
            <a:endParaRPr b="1" i="0" sz="2400" u="none" cap="none" strike="noStrike">
              <a:solidFill>
                <a:srgbClr val="000000"/>
              </a:solidFill>
              <a:latin typeface="Poppins SemiBold"/>
              <a:ea typeface="Poppins SemiBold"/>
              <a:cs typeface="Poppins SemiBold"/>
              <a:sym typeface="Poppins SemiBold"/>
            </a:endParaRPr>
          </a:p>
        </p:txBody>
      </p:sp>
      <p:sp>
        <p:nvSpPr>
          <p:cNvPr id="285" name="Google Shape;285;p21"/>
          <p:cNvSpPr txBox="1"/>
          <p:nvPr/>
        </p:nvSpPr>
        <p:spPr>
          <a:xfrm>
            <a:off x="311700" y="786475"/>
            <a:ext cx="7150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Text prompt interface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p:txBody>
      </p:sp>
      <p:pic>
        <p:nvPicPr>
          <p:cNvPr id="286" name="Google Shape;286;p21"/>
          <p:cNvPicPr preferRelativeResize="0"/>
          <p:nvPr/>
        </p:nvPicPr>
        <p:blipFill rotWithShape="1">
          <a:blip r:embed="rId4">
            <a:alphaModFix/>
          </a:blip>
          <a:srcRect b="0" l="0" r="0" t="0"/>
          <a:stretch/>
        </p:blipFill>
        <p:spPr>
          <a:xfrm>
            <a:off x="859976" y="1152474"/>
            <a:ext cx="5941601" cy="783325"/>
          </a:xfrm>
          <a:prstGeom prst="rect">
            <a:avLst/>
          </a:prstGeom>
          <a:noFill/>
          <a:ln>
            <a:noFill/>
          </a:ln>
        </p:spPr>
      </p:pic>
      <p:sp>
        <p:nvSpPr>
          <p:cNvPr id="287" name="Google Shape;287;p21"/>
          <p:cNvSpPr txBox="1"/>
          <p:nvPr/>
        </p:nvSpPr>
        <p:spPr>
          <a:xfrm>
            <a:off x="311700" y="1994350"/>
            <a:ext cx="6298200" cy="538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Coherence: How well image matches the text prompt. </a:t>
            </a:r>
            <a:endParaRPr b="0" i="0" sz="1400" u="none" cap="none" strike="noStrike">
              <a:solidFill>
                <a:srgbClr val="000000"/>
              </a:solidFill>
              <a:latin typeface="Arial"/>
              <a:ea typeface="Arial"/>
              <a:cs typeface="Arial"/>
              <a:sym typeface="Arial"/>
            </a:endParaRPr>
          </a:p>
        </p:txBody>
      </p:sp>
      <p:pic>
        <p:nvPicPr>
          <p:cNvPr id="288" name="Google Shape;288;p21"/>
          <p:cNvPicPr preferRelativeResize="0"/>
          <p:nvPr/>
        </p:nvPicPr>
        <p:blipFill rotWithShape="1">
          <a:blip r:embed="rId5">
            <a:alphaModFix/>
          </a:blip>
          <a:srcRect b="0" l="0" r="0" t="0"/>
          <a:stretch/>
        </p:blipFill>
        <p:spPr>
          <a:xfrm>
            <a:off x="1432575" y="2507325"/>
            <a:ext cx="4448374" cy="2423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94" name="Google Shape;294;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95" name="Google Shape;295;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6" name="Google Shape;296;p22"/>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Poppins SemiBold"/>
                <a:ea typeface="Poppins SemiBold"/>
                <a:cs typeface="Poppins SemiBold"/>
                <a:sym typeface="Poppins SemiBold"/>
              </a:rPr>
              <a:t>MidJourney: Model Versions</a:t>
            </a:r>
            <a:endParaRPr b="1" i="0" sz="2400" u="none" cap="none" strike="noStrike">
              <a:solidFill>
                <a:srgbClr val="000000"/>
              </a:solidFill>
              <a:latin typeface="Poppins SemiBold"/>
              <a:ea typeface="Poppins SemiBold"/>
              <a:cs typeface="Poppins SemiBold"/>
              <a:sym typeface="Poppins SemiBold"/>
            </a:endParaRPr>
          </a:p>
        </p:txBody>
      </p:sp>
      <p:pic>
        <p:nvPicPr>
          <p:cNvPr id="297" name="Google Shape;297;p22"/>
          <p:cNvPicPr preferRelativeResize="0"/>
          <p:nvPr/>
        </p:nvPicPr>
        <p:blipFill rotWithShape="1">
          <a:blip r:embed="rId4">
            <a:alphaModFix/>
          </a:blip>
          <a:srcRect b="0" l="0" r="0" t="0"/>
          <a:stretch/>
        </p:blipFill>
        <p:spPr>
          <a:xfrm>
            <a:off x="998800" y="2169775"/>
            <a:ext cx="3638402" cy="2719825"/>
          </a:xfrm>
          <a:prstGeom prst="rect">
            <a:avLst/>
          </a:prstGeom>
          <a:noFill/>
          <a:ln>
            <a:noFill/>
          </a:ln>
        </p:spPr>
      </p:pic>
      <p:sp>
        <p:nvSpPr>
          <p:cNvPr id="298" name="Google Shape;298;p22"/>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Following model versions available: </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299" name="Google Shape;299;p22"/>
          <p:cNvPicPr preferRelativeResize="0"/>
          <p:nvPr/>
        </p:nvPicPr>
        <p:blipFill rotWithShape="1">
          <a:blip r:embed="rId5">
            <a:alphaModFix/>
          </a:blip>
          <a:srcRect b="0" l="0" r="0" t="0"/>
          <a:stretch/>
        </p:blipFill>
        <p:spPr>
          <a:xfrm>
            <a:off x="942192" y="1017725"/>
            <a:ext cx="6659682" cy="572700"/>
          </a:xfrm>
          <a:prstGeom prst="rect">
            <a:avLst/>
          </a:prstGeom>
          <a:noFill/>
          <a:ln>
            <a:noFill/>
          </a:ln>
        </p:spPr>
      </p:pic>
      <p:sp>
        <p:nvSpPr>
          <p:cNvPr id="300" name="Google Shape;300;p22"/>
          <p:cNvSpPr txBox="1"/>
          <p:nvPr/>
        </p:nvSpPr>
        <p:spPr>
          <a:xfrm>
            <a:off x="597900" y="1703575"/>
            <a:ext cx="6953700" cy="466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Latest model is: 5.2, which is Stunning!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06" name="Google Shape;306;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07" name="Google Shape;307;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8" name="Google Shape;308;p23"/>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Poppins SemiBold"/>
                <a:ea typeface="Poppins SemiBold"/>
                <a:cs typeface="Poppins SemiBold"/>
                <a:sym typeface="Poppins SemiBold"/>
              </a:rPr>
              <a:t>MidJourney: Style Parameters</a:t>
            </a:r>
            <a:endParaRPr b="1" i="0" sz="2400" u="none" cap="none" strike="noStrike">
              <a:solidFill>
                <a:srgbClr val="000000"/>
              </a:solidFill>
              <a:latin typeface="Poppins SemiBold"/>
              <a:ea typeface="Poppins SemiBold"/>
              <a:cs typeface="Poppins SemiBold"/>
              <a:sym typeface="Poppins SemiBold"/>
            </a:endParaRPr>
          </a:p>
        </p:txBody>
      </p:sp>
      <p:sp>
        <p:nvSpPr>
          <p:cNvPr id="309" name="Google Shape;309;p23"/>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Mid Journey offers many styles, which are very useful for the purpose at hand. </a:t>
            </a:r>
            <a:endParaRPr b="0" i="0" sz="1400" u="none" cap="none" strike="noStrike">
              <a:solidFill>
                <a:srgbClr val="000000"/>
              </a:solidFill>
              <a:latin typeface="Arial"/>
              <a:ea typeface="Arial"/>
              <a:cs typeface="Arial"/>
              <a:sym typeface="Arial"/>
            </a:endParaRPr>
          </a:p>
        </p:txBody>
      </p:sp>
      <p:pic>
        <p:nvPicPr>
          <p:cNvPr id="310" name="Google Shape;310;p23"/>
          <p:cNvPicPr preferRelativeResize="0"/>
          <p:nvPr/>
        </p:nvPicPr>
        <p:blipFill rotWithShape="1">
          <a:blip r:embed="rId4">
            <a:alphaModFix/>
          </a:blip>
          <a:srcRect b="0" l="0" r="0" t="0"/>
          <a:stretch/>
        </p:blipFill>
        <p:spPr>
          <a:xfrm>
            <a:off x="118550" y="1017725"/>
            <a:ext cx="8906885" cy="3383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16" name="Google Shape;316;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17" name="Google Shape;31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18" name="Google Shape;318;p24"/>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Poppins SemiBold"/>
                <a:ea typeface="Poppins SemiBold"/>
                <a:cs typeface="Poppins SemiBold"/>
                <a:sym typeface="Poppins SemiBold"/>
              </a:rPr>
              <a:t>MidJourney: Join and Use </a:t>
            </a:r>
            <a:endParaRPr b="1" i="0" sz="2400" u="none" cap="none" strike="noStrike">
              <a:solidFill>
                <a:srgbClr val="000000"/>
              </a:solidFill>
              <a:latin typeface="Poppins SemiBold"/>
              <a:ea typeface="Poppins SemiBold"/>
              <a:cs typeface="Poppins SemiBold"/>
              <a:sym typeface="Poppins SemiBold"/>
            </a:endParaRPr>
          </a:p>
        </p:txBody>
      </p:sp>
      <p:sp>
        <p:nvSpPr>
          <p:cNvPr id="319" name="Google Shape;319;p24"/>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Join either through web browser or discord app.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Channel to join is: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20" name="Google Shape;320;p24"/>
          <p:cNvPicPr preferRelativeResize="0"/>
          <p:nvPr/>
        </p:nvPicPr>
        <p:blipFill rotWithShape="1">
          <a:blip r:embed="rId4">
            <a:alphaModFix/>
          </a:blip>
          <a:srcRect b="0" l="0" r="0" t="0"/>
          <a:stretch/>
        </p:blipFill>
        <p:spPr>
          <a:xfrm>
            <a:off x="925500" y="1243100"/>
            <a:ext cx="2220300" cy="2726675"/>
          </a:xfrm>
          <a:prstGeom prst="rect">
            <a:avLst/>
          </a:prstGeom>
          <a:noFill/>
          <a:ln>
            <a:noFill/>
          </a:ln>
        </p:spPr>
      </p:pic>
      <p:sp>
        <p:nvSpPr>
          <p:cNvPr id="321" name="Google Shape;321;p24"/>
          <p:cNvSpPr txBox="1"/>
          <p:nvPr/>
        </p:nvSpPr>
        <p:spPr>
          <a:xfrm>
            <a:off x="3390775" y="1048350"/>
            <a:ext cx="5176200" cy="1392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1" lang="en" sz="1400" u="none" cap="none" strike="noStrike">
                <a:solidFill>
                  <a:schemeClr val="accent4"/>
                </a:solidFill>
                <a:latin typeface="Arial"/>
                <a:ea typeface="Arial"/>
                <a:cs typeface="Arial"/>
                <a:sym typeface="Arial"/>
              </a:rPr>
              <a:t>Largest</a:t>
            </a:r>
            <a:r>
              <a:rPr b="0" i="0" lang="en" sz="1400" u="none" cap="none" strike="noStrike">
                <a:solidFill>
                  <a:srgbClr val="000000"/>
                </a:solidFill>
                <a:latin typeface="Arial"/>
                <a:ea typeface="Arial"/>
                <a:cs typeface="Arial"/>
                <a:sym typeface="Arial"/>
              </a:rPr>
              <a:t> Discord Server. Imagine that!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Many prompts to use starting with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Used to free to generate images, But paid now:</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322" name="Google Shape;322;p24"/>
          <p:cNvPicPr preferRelativeResize="0"/>
          <p:nvPr/>
        </p:nvPicPr>
        <p:blipFill rotWithShape="1">
          <a:blip r:embed="rId5">
            <a:alphaModFix/>
          </a:blip>
          <a:srcRect b="0" l="0" r="0" t="0"/>
          <a:stretch/>
        </p:blipFill>
        <p:spPr>
          <a:xfrm>
            <a:off x="3906721" y="1831700"/>
            <a:ext cx="1905529" cy="572700"/>
          </a:xfrm>
          <a:prstGeom prst="rect">
            <a:avLst/>
          </a:prstGeom>
          <a:noFill/>
          <a:ln>
            <a:noFill/>
          </a:ln>
        </p:spPr>
      </p:pic>
      <p:sp>
        <p:nvSpPr>
          <p:cNvPr id="323" name="Google Shape;323;p24"/>
          <p:cNvSpPr txBox="1"/>
          <p:nvPr/>
        </p:nvSpPr>
        <p:spPr>
          <a:xfrm>
            <a:off x="3390775" y="2538975"/>
            <a:ext cx="5176200" cy="1220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Go to any newbies-XXX channel.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Generate Images as:</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324" name="Google Shape;324;p24"/>
          <p:cNvPicPr preferRelativeResize="0"/>
          <p:nvPr/>
        </p:nvPicPr>
        <p:blipFill rotWithShape="1">
          <a:blip r:embed="rId6">
            <a:alphaModFix/>
          </a:blip>
          <a:srcRect b="0" l="0" r="0" t="0"/>
          <a:stretch/>
        </p:blipFill>
        <p:spPr>
          <a:xfrm>
            <a:off x="3859402" y="3120100"/>
            <a:ext cx="2619798" cy="572700"/>
          </a:xfrm>
          <a:prstGeom prst="rect">
            <a:avLst/>
          </a:prstGeom>
          <a:noFill/>
          <a:ln>
            <a:noFill/>
          </a:ln>
        </p:spPr>
      </p:pic>
      <p:sp>
        <p:nvSpPr>
          <p:cNvPr id="325" name="Google Shape;325;p24"/>
          <p:cNvSpPr txBox="1"/>
          <p:nvPr/>
        </p:nvSpPr>
        <p:spPr>
          <a:xfrm>
            <a:off x="3415350" y="3789625"/>
            <a:ext cx="5225400" cy="999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/imagine tag will return your generated images.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31" name="Google Shape;331;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32" name="Google Shape;332;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3" name="Google Shape;333;p25"/>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Poppins SemiBold"/>
                <a:ea typeface="Poppins SemiBold"/>
                <a:cs typeface="Poppins SemiBold"/>
                <a:sym typeface="Poppins SemiBold"/>
              </a:rPr>
              <a:t>MidJourney: Post Processing Results</a:t>
            </a:r>
            <a:endParaRPr b="1" i="0" sz="2400" u="none" cap="none" strike="noStrike">
              <a:solidFill>
                <a:srgbClr val="000000"/>
              </a:solidFill>
              <a:latin typeface="Poppins SemiBold"/>
              <a:ea typeface="Poppins SemiBold"/>
              <a:cs typeface="Poppins SemiBold"/>
              <a:sym typeface="Poppins SemiBold"/>
            </a:endParaRPr>
          </a:p>
        </p:txBody>
      </p:sp>
      <p:sp>
        <p:nvSpPr>
          <p:cNvPr id="334" name="Google Shape;334;p25"/>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You can create Variations of generated image very easily by button on the bottom of image: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35" name="Google Shape;335;p25"/>
          <p:cNvPicPr preferRelativeResize="0"/>
          <p:nvPr/>
        </p:nvPicPr>
        <p:blipFill rotWithShape="1">
          <a:blip r:embed="rId4">
            <a:alphaModFix/>
          </a:blip>
          <a:srcRect b="0" l="0" r="0" t="0"/>
          <a:stretch/>
        </p:blipFill>
        <p:spPr>
          <a:xfrm>
            <a:off x="2797625" y="1726325"/>
            <a:ext cx="2456549" cy="2268699"/>
          </a:xfrm>
          <a:prstGeom prst="rect">
            <a:avLst/>
          </a:prstGeom>
          <a:noFill/>
          <a:ln>
            <a:noFill/>
          </a:ln>
        </p:spPr>
      </p:pic>
      <p:sp>
        <p:nvSpPr>
          <p:cNvPr id="336" name="Google Shape;336;p25"/>
          <p:cNvSpPr txBox="1"/>
          <p:nvPr/>
        </p:nvSpPr>
        <p:spPr>
          <a:xfrm>
            <a:off x="5168075" y="1122075"/>
            <a:ext cx="3759300" cy="3513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Variation can be created using:</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Zoom Features are Awesome:</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Documentation is available at:</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1400" u="sng" cap="none" strike="noStrike">
                <a:solidFill>
                  <a:schemeClr val="hlink"/>
                </a:solidFill>
                <a:latin typeface="Arial"/>
                <a:ea typeface="Arial"/>
                <a:cs typeface="Arial"/>
                <a:sym typeface="Arial"/>
                <a:hlinkClick r:id="rId5"/>
              </a:rPr>
              <a:t>https://docs.midjourney.com/docs/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1" lang="en" sz="1400" u="none" cap="none" strike="noStrike">
                <a:solidFill>
                  <a:schemeClr val="accent4"/>
                </a:solidFill>
                <a:latin typeface="Arial"/>
                <a:ea typeface="Arial"/>
                <a:cs typeface="Arial"/>
                <a:sym typeface="Arial"/>
              </a:rPr>
              <a:t>Various Upscaling and Variation options available. </a:t>
            </a:r>
            <a:br>
              <a:rPr b="1" i="1" lang="en" sz="1400" u="none" cap="none" strike="noStrike">
                <a:solidFill>
                  <a:schemeClr val="accent4"/>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337" name="Google Shape;337;p25"/>
          <p:cNvPicPr preferRelativeResize="0"/>
          <p:nvPr/>
        </p:nvPicPr>
        <p:blipFill rotWithShape="1">
          <a:blip r:embed="rId6">
            <a:alphaModFix/>
          </a:blip>
          <a:srcRect b="0" l="0" r="0" t="0"/>
          <a:stretch/>
        </p:blipFill>
        <p:spPr>
          <a:xfrm>
            <a:off x="5708625" y="1466525"/>
            <a:ext cx="2517100" cy="368100"/>
          </a:xfrm>
          <a:prstGeom prst="rect">
            <a:avLst/>
          </a:prstGeom>
          <a:noFill/>
          <a:ln>
            <a:noFill/>
          </a:ln>
        </p:spPr>
      </p:pic>
      <p:pic>
        <p:nvPicPr>
          <p:cNvPr id="338" name="Google Shape;338;p25"/>
          <p:cNvPicPr preferRelativeResize="0"/>
          <p:nvPr/>
        </p:nvPicPr>
        <p:blipFill rotWithShape="1">
          <a:blip r:embed="rId7">
            <a:alphaModFix/>
          </a:blip>
          <a:srcRect b="0" l="0" r="0" t="0"/>
          <a:stretch/>
        </p:blipFill>
        <p:spPr>
          <a:xfrm>
            <a:off x="5427025" y="2420988"/>
            <a:ext cx="3210824" cy="301525"/>
          </a:xfrm>
          <a:prstGeom prst="rect">
            <a:avLst/>
          </a:prstGeom>
          <a:noFill/>
          <a:ln>
            <a:noFill/>
          </a:ln>
        </p:spPr>
      </p:pic>
      <p:pic>
        <p:nvPicPr>
          <p:cNvPr id="339" name="Google Shape;339;p25"/>
          <p:cNvPicPr preferRelativeResize="0"/>
          <p:nvPr/>
        </p:nvPicPr>
        <p:blipFill rotWithShape="1">
          <a:blip r:embed="rId8">
            <a:alphaModFix/>
          </a:blip>
          <a:srcRect b="0" l="0" r="0" t="0"/>
          <a:stretch/>
        </p:blipFill>
        <p:spPr>
          <a:xfrm>
            <a:off x="139694" y="1170675"/>
            <a:ext cx="2588431" cy="3416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45" name="Google Shape;34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46" name="Google Shape;346;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7" name="Google Shape;347;p26"/>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Poppins SemiBold"/>
                <a:ea typeface="Poppins SemiBold"/>
                <a:cs typeface="Poppins SemiBold"/>
                <a:sym typeface="Poppins SemiBold"/>
              </a:rPr>
              <a:t>MidJourney: Parameters</a:t>
            </a:r>
            <a:endParaRPr b="1" i="0" sz="2400" u="none" cap="none" strike="noStrike">
              <a:solidFill>
                <a:srgbClr val="000000"/>
              </a:solidFill>
              <a:latin typeface="Poppins SemiBold"/>
              <a:ea typeface="Poppins SemiBold"/>
              <a:cs typeface="Poppins SemiBold"/>
              <a:sym typeface="Poppins SemiBold"/>
            </a:endParaRPr>
          </a:p>
        </p:txBody>
      </p:sp>
      <p:sp>
        <p:nvSpPr>
          <p:cNvPr id="348" name="Google Shape;348;p26"/>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1" lang="en" sz="1400" u="none" cap="none" strike="noStrike">
                <a:solidFill>
                  <a:schemeClr val="accent4"/>
                </a:solidFill>
                <a:latin typeface="Arial"/>
                <a:ea typeface="Arial"/>
                <a:cs typeface="Arial"/>
                <a:sym typeface="Arial"/>
              </a:rPr>
              <a:t>Most Extensive Set of Parameters!</a:t>
            </a:r>
            <a:endParaRPr b="1" i="1" sz="1400" u="none" cap="none" strike="noStrike">
              <a:solidFill>
                <a:schemeClr val="accent4"/>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1" lang="en" sz="1400" u="none" cap="none" strike="noStrike">
                <a:solidFill>
                  <a:schemeClr val="dk1"/>
                </a:solidFill>
                <a:latin typeface="Arial"/>
                <a:ea typeface="Arial"/>
                <a:cs typeface="Arial"/>
                <a:sym typeface="Arial"/>
              </a:rPr>
              <a:t>Few important parameters are:</a:t>
            </a:r>
            <a:br>
              <a:rPr b="0" i="1" lang="en" sz="1400" u="none" cap="none" strike="noStrike">
                <a:solidFill>
                  <a:schemeClr val="dk1"/>
                </a:solidFill>
                <a:latin typeface="Arial"/>
                <a:ea typeface="Arial"/>
                <a:cs typeface="Arial"/>
                <a:sym typeface="Arial"/>
              </a:rPr>
            </a:br>
            <a:endParaRPr b="0" i="1" sz="1400" u="none" cap="none" strike="noStrike">
              <a:solidFill>
                <a:schemeClr val="dk1"/>
              </a:solidFill>
              <a:latin typeface="Arial"/>
              <a:ea typeface="Arial"/>
              <a:cs typeface="Arial"/>
              <a:sym typeface="Arial"/>
            </a:endParaRPr>
          </a:p>
        </p:txBody>
      </p:sp>
      <p:pic>
        <p:nvPicPr>
          <p:cNvPr id="349" name="Google Shape;349;p26"/>
          <p:cNvPicPr preferRelativeResize="0"/>
          <p:nvPr/>
        </p:nvPicPr>
        <p:blipFill rotWithShape="1">
          <a:blip r:embed="rId4">
            <a:alphaModFix/>
          </a:blip>
          <a:srcRect b="0" l="0" r="0" t="0"/>
          <a:stretch/>
        </p:blipFill>
        <p:spPr>
          <a:xfrm>
            <a:off x="606734" y="1282550"/>
            <a:ext cx="3409891" cy="538800"/>
          </a:xfrm>
          <a:prstGeom prst="rect">
            <a:avLst/>
          </a:prstGeom>
          <a:noFill/>
          <a:ln>
            <a:noFill/>
          </a:ln>
        </p:spPr>
      </p:pic>
      <p:pic>
        <p:nvPicPr>
          <p:cNvPr id="350" name="Google Shape;350;p26"/>
          <p:cNvPicPr preferRelativeResize="0"/>
          <p:nvPr/>
        </p:nvPicPr>
        <p:blipFill rotWithShape="1">
          <a:blip r:embed="rId5">
            <a:alphaModFix/>
          </a:blip>
          <a:srcRect b="0" l="0" r="0" t="0"/>
          <a:stretch/>
        </p:blipFill>
        <p:spPr>
          <a:xfrm>
            <a:off x="606725" y="1913472"/>
            <a:ext cx="6356075" cy="658275"/>
          </a:xfrm>
          <a:prstGeom prst="rect">
            <a:avLst/>
          </a:prstGeom>
          <a:noFill/>
          <a:ln>
            <a:noFill/>
          </a:ln>
        </p:spPr>
      </p:pic>
      <p:pic>
        <p:nvPicPr>
          <p:cNvPr id="351" name="Google Shape;351;p26"/>
          <p:cNvPicPr preferRelativeResize="0"/>
          <p:nvPr/>
        </p:nvPicPr>
        <p:blipFill rotWithShape="1">
          <a:blip r:embed="rId6">
            <a:alphaModFix/>
          </a:blip>
          <a:srcRect b="0" l="0" r="0" t="0"/>
          <a:stretch/>
        </p:blipFill>
        <p:spPr>
          <a:xfrm>
            <a:off x="606719" y="2663875"/>
            <a:ext cx="5088905" cy="572700"/>
          </a:xfrm>
          <a:prstGeom prst="rect">
            <a:avLst/>
          </a:prstGeom>
          <a:noFill/>
          <a:ln>
            <a:noFill/>
          </a:ln>
        </p:spPr>
      </p:pic>
      <p:pic>
        <p:nvPicPr>
          <p:cNvPr id="352" name="Google Shape;352;p26"/>
          <p:cNvPicPr preferRelativeResize="0"/>
          <p:nvPr/>
        </p:nvPicPr>
        <p:blipFill rotWithShape="1">
          <a:blip r:embed="rId7">
            <a:alphaModFix/>
          </a:blip>
          <a:srcRect b="0" l="0" r="0" t="0"/>
          <a:stretch/>
        </p:blipFill>
        <p:spPr>
          <a:xfrm>
            <a:off x="606725" y="3328700"/>
            <a:ext cx="6431551" cy="990100"/>
          </a:xfrm>
          <a:prstGeom prst="rect">
            <a:avLst/>
          </a:prstGeom>
          <a:noFill/>
          <a:ln>
            <a:noFill/>
          </a:ln>
        </p:spPr>
      </p:pic>
      <p:pic>
        <p:nvPicPr>
          <p:cNvPr id="353" name="Google Shape;353;p26"/>
          <p:cNvPicPr preferRelativeResize="0"/>
          <p:nvPr/>
        </p:nvPicPr>
        <p:blipFill rotWithShape="1">
          <a:blip r:embed="rId8">
            <a:alphaModFix/>
          </a:blip>
          <a:srcRect b="0" l="0" r="0" t="0"/>
          <a:stretch/>
        </p:blipFill>
        <p:spPr>
          <a:xfrm>
            <a:off x="606725" y="4410923"/>
            <a:ext cx="6431548" cy="597085"/>
          </a:xfrm>
          <a:prstGeom prst="rect">
            <a:avLst/>
          </a:prstGeom>
          <a:noFill/>
          <a:ln>
            <a:noFill/>
          </a:ln>
        </p:spPr>
      </p:pic>
      <p:sp>
        <p:nvSpPr>
          <p:cNvPr id="354" name="Google Shape;354;p26"/>
          <p:cNvSpPr txBox="1"/>
          <p:nvPr/>
        </p:nvSpPr>
        <p:spPr>
          <a:xfrm>
            <a:off x="7232025" y="3286000"/>
            <a:ext cx="1810200" cy="17220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Unusual Parameter name: </a:t>
            </a:r>
            <a:endParaRPr b="0" i="0" sz="1500" u="none" cap="none" strike="noStrike">
              <a:solidFill>
                <a:srgbClr val="000000"/>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4"/>
                </a:solidFill>
                <a:highlight>
                  <a:schemeClr val="lt1"/>
                </a:highlight>
                <a:latin typeface="Courier New"/>
                <a:ea typeface="Courier New"/>
                <a:cs typeface="Courier New"/>
                <a:sym typeface="Courier New"/>
              </a:rPr>
              <a:t>--Weird &lt;number 0–3000&gt;</a:t>
            </a:r>
            <a:r>
              <a:rPr b="1" i="0" lang="en" sz="1250" u="none" cap="none" strike="noStrike">
                <a:solidFill>
                  <a:schemeClr val="accent4"/>
                </a:solidFill>
                <a:highlight>
                  <a:schemeClr val="lt1"/>
                </a:highlight>
                <a:latin typeface="Roboto"/>
                <a:ea typeface="Roboto"/>
                <a:cs typeface="Roboto"/>
                <a:sym typeface="Roboto"/>
              </a:rPr>
              <a:t> Explore unusual aesthetics with the experimental</a:t>
            </a:r>
            <a:endParaRPr b="1" i="0" sz="1500" u="none" cap="none" strike="noStrike">
              <a:solidFill>
                <a:schemeClr val="accent4"/>
              </a:solidFill>
              <a:highlight>
                <a:schemeClr val="lt1"/>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60" name="Google Shape;360;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61" name="Google Shape;361;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62" name="Google Shape;362;p27"/>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Poppins SemiBold"/>
                <a:ea typeface="Poppins SemiBold"/>
                <a:cs typeface="Poppins SemiBold"/>
                <a:sym typeface="Poppins SemiBold"/>
              </a:rPr>
              <a:t>MidJourney: Settings</a:t>
            </a:r>
            <a:endParaRPr b="1" i="0" sz="2400" u="none" cap="none" strike="noStrike">
              <a:solidFill>
                <a:srgbClr val="000000"/>
              </a:solidFill>
              <a:latin typeface="Poppins SemiBold"/>
              <a:ea typeface="Poppins SemiBold"/>
              <a:cs typeface="Poppins SemiBold"/>
              <a:sym typeface="Poppins SemiBold"/>
            </a:endParaRPr>
          </a:p>
        </p:txBody>
      </p:sp>
      <p:sp>
        <p:nvSpPr>
          <p:cNvPr id="363" name="Google Shape;363;p27"/>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1" i="1" lang="en" sz="1400" u="none" cap="none" strike="noStrike">
                <a:solidFill>
                  <a:schemeClr val="accent4"/>
                </a:solidFill>
                <a:latin typeface="Arial"/>
                <a:ea typeface="Arial"/>
                <a:cs typeface="Arial"/>
                <a:sym typeface="Arial"/>
              </a:rPr>
              <a:t>Note that not all the aspect ratios are not available for all the models</a:t>
            </a:r>
            <a:r>
              <a:rPr b="0" i="1" lang="en" sz="1400" u="none" cap="none" strike="noStrike">
                <a:solidFill>
                  <a:schemeClr val="dk1"/>
                </a:solidFill>
                <a:latin typeface="Arial"/>
                <a:ea typeface="Arial"/>
                <a:cs typeface="Arial"/>
                <a:sym typeface="Arial"/>
              </a:rPr>
              <a:t>:</a:t>
            </a:r>
            <a:endParaRPr b="0" i="1" sz="1400" u="none" cap="none" strike="noStrike">
              <a:solidFill>
                <a:schemeClr val="dk1"/>
              </a:solidFill>
              <a:latin typeface="Arial"/>
              <a:ea typeface="Arial"/>
              <a:cs typeface="Arial"/>
              <a:sym typeface="Arial"/>
            </a:endParaRPr>
          </a:p>
        </p:txBody>
      </p:sp>
      <p:pic>
        <p:nvPicPr>
          <p:cNvPr id="364" name="Google Shape;364;p27"/>
          <p:cNvPicPr preferRelativeResize="0"/>
          <p:nvPr/>
        </p:nvPicPr>
        <p:blipFill rotWithShape="1">
          <a:blip r:embed="rId4">
            <a:alphaModFix/>
          </a:blip>
          <a:srcRect b="0" l="0" r="0" t="0"/>
          <a:stretch/>
        </p:blipFill>
        <p:spPr>
          <a:xfrm>
            <a:off x="614250" y="1152475"/>
            <a:ext cx="7356853" cy="769800"/>
          </a:xfrm>
          <a:prstGeom prst="rect">
            <a:avLst/>
          </a:prstGeom>
          <a:noFill/>
          <a:ln>
            <a:noFill/>
          </a:ln>
        </p:spPr>
      </p:pic>
      <p:sp>
        <p:nvSpPr>
          <p:cNvPr id="365" name="Google Shape;365;p27"/>
          <p:cNvSpPr txBox="1"/>
          <p:nvPr/>
        </p:nvSpPr>
        <p:spPr>
          <a:xfrm>
            <a:off x="524175" y="2088525"/>
            <a:ext cx="7446900" cy="1310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Lots of setting to play around with /settings prompt:</a:t>
            </a:r>
            <a:endParaRPr b="0" i="0" sz="1400" u="none" cap="none" strike="noStrike">
              <a:solidFill>
                <a:srgbClr val="000000"/>
              </a:solidFill>
              <a:latin typeface="Arial"/>
              <a:ea typeface="Arial"/>
              <a:cs typeface="Arial"/>
              <a:sym typeface="Arial"/>
            </a:endParaRPr>
          </a:p>
        </p:txBody>
      </p:sp>
      <p:pic>
        <p:nvPicPr>
          <p:cNvPr id="366" name="Google Shape;366;p27"/>
          <p:cNvPicPr preferRelativeResize="0"/>
          <p:nvPr/>
        </p:nvPicPr>
        <p:blipFill rotWithShape="1">
          <a:blip r:embed="rId5">
            <a:alphaModFix/>
          </a:blip>
          <a:srcRect b="0" l="0" r="0" t="0"/>
          <a:stretch/>
        </p:blipFill>
        <p:spPr>
          <a:xfrm>
            <a:off x="1201463" y="2536153"/>
            <a:ext cx="6377125" cy="2181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72" name="Google Shape;372;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73" name="Google Shape;373;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4" name="Google Shape;374;p28"/>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Poppins SemiBold"/>
                <a:ea typeface="Poppins SemiBold"/>
                <a:cs typeface="Poppins SemiBold"/>
                <a:sym typeface="Poppins SemiBold"/>
              </a:rPr>
              <a:t>MidJourney: Prompt Weights</a:t>
            </a:r>
            <a:endParaRPr b="1" i="0" sz="2400" u="none" cap="none" strike="noStrike">
              <a:solidFill>
                <a:srgbClr val="000000"/>
              </a:solidFill>
              <a:latin typeface="Poppins SemiBold"/>
              <a:ea typeface="Poppins SemiBold"/>
              <a:cs typeface="Poppins SemiBold"/>
              <a:sym typeface="Poppins SemiBold"/>
            </a:endParaRPr>
          </a:p>
        </p:txBody>
      </p:sp>
      <p:pic>
        <p:nvPicPr>
          <p:cNvPr id="375" name="Google Shape;375;p28"/>
          <p:cNvPicPr preferRelativeResize="0"/>
          <p:nvPr/>
        </p:nvPicPr>
        <p:blipFill rotWithShape="1">
          <a:blip r:embed="rId4">
            <a:alphaModFix/>
          </a:blip>
          <a:srcRect b="0" l="0" r="0" t="0"/>
          <a:stretch/>
        </p:blipFill>
        <p:spPr>
          <a:xfrm>
            <a:off x="688000" y="739125"/>
            <a:ext cx="3383026" cy="856700"/>
          </a:xfrm>
          <a:prstGeom prst="rect">
            <a:avLst/>
          </a:prstGeom>
          <a:noFill/>
          <a:ln>
            <a:noFill/>
          </a:ln>
        </p:spPr>
      </p:pic>
      <p:pic>
        <p:nvPicPr>
          <p:cNvPr id="376" name="Google Shape;376;p28"/>
          <p:cNvPicPr preferRelativeResize="0"/>
          <p:nvPr/>
        </p:nvPicPr>
        <p:blipFill rotWithShape="1">
          <a:blip r:embed="rId5">
            <a:alphaModFix/>
          </a:blip>
          <a:srcRect b="0" l="0" r="0" t="0"/>
          <a:stretch/>
        </p:blipFill>
        <p:spPr>
          <a:xfrm>
            <a:off x="5227899" y="1846850"/>
            <a:ext cx="2667525" cy="3074726"/>
          </a:xfrm>
          <a:prstGeom prst="rect">
            <a:avLst/>
          </a:prstGeom>
          <a:noFill/>
          <a:ln>
            <a:noFill/>
          </a:ln>
        </p:spPr>
      </p:pic>
      <p:pic>
        <p:nvPicPr>
          <p:cNvPr id="377" name="Google Shape;377;p28"/>
          <p:cNvPicPr preferRelativeResize="0"/>
          <p:nvPr/>
        </p:nvPicPr>
        <p:blipFill rotWithShape="1">
          <a:blip r:embed="rId6">
            <a:alphaModFix/>
          </a:blip>
          <a:srcRect b="0" l="0" r="0" t="0"/>
          <a:stretch/>
        </p:blipFill>
        <p:spPr>
          <a:xfrm>
            <a:off x="688000" y="1663875"/>
            <a:ext cx="3467425" cy="359125"/>
          </a:xfrm>
          <a:prstGeom prst="rect">
            <a:avLst/>
          </a:prstGeom>
          <a:noFill/>
          <a:ln>
            <a:noFill/>
          </a:ln>
        </p:spPr>
      </p:pic>
      <p:pic>
        <p:nvPicPr>
          <p:cNvPr id="378" name="Google Shape;378;p28"/>
          <p:cNvPicPr preferRelativeResize="0"/>
          <p:nvPr/>
        </p:nvPicPr>
        <p:blipFill rotWithShape="1">
          <a:blip r:embed="rId7">
            <a:alphaModFix/>
          </a:blip>
          <a:srcRect b="0" l="0" r="0" t="0"/>
          <a:stretch/>
        </p:blipFill>
        <p:spPr>
          <a:xfrm>
            <a:off x="961075" y="2091050"/>
            <a:ext cx="2836876" cy="2981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84" name="Google Shape;384;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85" name="Google Shape;385;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6" name="Google Shape;386;p29"/>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Poppins SemiBold"/>
                <a:ea typeface="Poppins SemiBold"/>
                <a:cs typeface="Poppins SemiBold"/>
                <a:sym typeface="Poppins SemiBold"/>
              </a:rPr>
              <a:t>MidJourney: Advanced Features</a:t>
            </a:r>
            <a:endParaRPr b="1" i="0" sz="2400" u="none" cap="none" strike="noStrike">
              <a:solidFill>
                <a:srgbClr val="000000"/>
              </a:solidFill>
              <a:latin typeface="Poppins SemiBold"/>
              <a:ea typeface="Poppins SemiBold"/>
              <a:cs typeface="Poppins SemiBold"/>
              <a:sym typeface="Poppins SemiBold"/>
            </a:endParaRPr>
          </a:p>
        </p:txBody>
      </p:sp>
      <p:pic>
        <p:nvPicPr>
          <p:cNvPr id="387" name="Google Shape;387;p29"/>
          <p:cNvPicPr preferRelativeResize="0"/>
          <p:nvPr/>
        </p:nvPicPr>
        <p:blipFill rotWithShape="1">
          <a:blip r:embed="rId4">
            <a:alphaModFix/>
          </a:blip>
          <a:srcRect b="0" l="0" r="0" t="0"/>
          <a:stretch/>
        </p:blipFill>
        <p:spPr>
          <a:xfrm>
            <a:off x="3207479" y="671250"/>
            <a:ext cx="5583421" cy="1900500"/>
          </a:xfrm>
          <a:prstGeom prst="rect">
            <a:avLst/>
          </a:prstGeom>
          <a:noFill/>
          <a:ln>
            <a:noFill/>
          </a:ln>
        </p:spPr>
      </p:pic>
      <p:pic>
        <p:nvPicPr>
          <p:cNvPr id="388" name="Google Shape;388;p29"/>
          <p:cNvPicPr preferRelativeResize="0"/>
          <p:nvPr/>
        </p:nvPicPr>
        <p:blipFill rotWithShape="1">
          <a:blip r:embed="rId5">
            <a:alphaModFix/>
          </a:blip>
          <a:srcRect b="0" l="0" r="0" t="0"/>
          <a:stretch/>
        </p:blipFill>
        <p:spPr>
          <a:xfrm>
            <a:off x="311700" y="2088200"/>
            <a:ext cx="2624848" cy="847475"/>
          </a:xfrm>
          <a:prstGeom prst="rect">
            <a:avLst/>
          </a:prstGeom>
          <a:noFill/>
          <a:ln>
            <a:noFill/>
          </a:ln>
        </p:spPr>
      </p:pic>
      <p:pic>
        <p:nvPicPr>
          <p:cNvPr id="389" name="Google Shape;389;p29"/>
          <p:cNvPicPr preferRelativeResize="0"/>
          <p:nvPr/>
        </p:nvPicPr>
        <p:blipFill rotWithShape="1">
          <a:blip r:embed="rId6">
            <a:alphaModFix/>
          </a:blip>
          <a:srcRect b="0" l="0" r="0" t="0"/>
          <a:stretch/>
        </p:blipFill>
        <p:spPr>
          <a:xfrm>
            <a:off x="265300" y="720350"/>
            <a:ext cx="2624850" cy="1217545"/>
          </a:xfrm>
          <a:prstGeom prst="rect">
            <a:avLst/>
          </a:prstGeom>
          <a:noFill/>
          <a:ln>
            <a:noFill/>
          </a:ln>
        </p:spPr>
      </p:pic>
      <p:pic>
        <p:nvPicPr>
          <p:cNvPr id="390" name="Google Shape;390;p29"/>
          <p:cNvPicPr preferRelativeResize="0"/>
          <p:nvPr/>
        </p:nvPicPr>
        <p:blipFill rotWithShape="1">
          <a:blip r:embed="rId7">
            <a:alphaModFix/>
          </a:blip>
          <a:srcRect b="0" l="0" r="0" t="0"/>
          <a:stretch/>
        </p:blipFill>
        <p:spPr>
          <a:xfrm>
            <a:off x="3283525" y="2759325"/>
            <a:ext cx="5086950" cy="2214126"/>
          </a:xfrm>
          <a:prstGeom prst="rect">
            <a:avLst/>
          </a:prstGeom>
          <a:noFill/>
          <a:ln>
            <a:noFill/>
          </a:ln>
        </p:spPr>
      </p:pic>
      <p:sp>
        <p:nvSpPr>
          <p:cNvPr id="391" name="Google Shape;391;p29"/>
          <p:cNvSpPr txBox="1"/>
          <p:nvPr/>
        </p:nvSpPr>
        <p:spPr>
          <a:xfrm>
            <a:off x="362775" y="3136900"/>
            <a:ext cx="2522700" cy="11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accent4"/>
                </a:solidFill>
                <a:latin typeface="Arial"/>
                <a:ea typeface="Arial"/>
                <a:cs typeface="Arial"/>
                <a:sym typeface="Arial"/>
              </a:rPr>
              <a:t>Remix option is amazing. </a:t>
            </a:r>
            <a:endParaRPr b="1" i="1" sz="1400" u="none" cap="none" strike="noStrike">
              <a:solidFill>
                <a:schemeClr val="accent4"/>
              </a:solidFill>
              <a:latin typeface="Arial"/>
              <a:ea typeface="Arial"/>
              <a:cs typeface="Arial"/>
              <a:sym typeface="Arial"/>
            </a:endParaRPr>
          </a:p>
        </p:txBody>
      </p:sp>
      <p:sp>
        <p:nvSpPr>
          <p:cNvPr id="392" name="Google Shape;392;p29"/>
          <p:cNvSpPr/>
          <p:nvPr/>
        </p:nvSpPr>
        <p:spPr>
          <a:xfrm rot="5400000">
            <a:off x="1903250" y="2899275"/>
            <a:ext cx="597900" cy="1859400"/>
          </a:xfrm>
          <a:prstGeom prst="bent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79" name="Google Shape;7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0" name="Google Shape;80;p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1" name="Google Shape;81;p3"/>
          <p:cNvSpPr txBox="1"/>
          <p:nvPr/>
        </p:nvSpPr>
        <p:spPr>
          <a:xfrm>
            <a:off x="192550" y="91325"/>
            <a:ext cx="5991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img2img: Categorical Intuition</a:t>
            </a:r>
            <a:endParaRPr b="1" i="0" sz="2400" u="none" cap="none" strike="noStrike">
              <a:solidFill>
                <a:srgbClr val="000000"/>
              </a:solidFill>
              <a:latin typeface="Poppins SemiBold"/>
              <a:ea typeface="Poppins SemiBold"/>
              <a:cs typeface="Poppins SemiBold"/>
              <a:sym typeface="Poppins SemiBold"/>
            </a:endParaRPr>
          </a:p>
        </p:txBody>
      </p:sp>
      <p:sp>
        <p:nvSpPr>
          <p:cNvPr id="82" name="Google Shape;82;p3"/>
          <p:cNvSpPr txBox="1"/>
          <p:nvPr/>
        </p:nvSpPr>
        <p:spPr>
          <a:xfrm>
            <a:off x="311700" y="844750"/>
            <a:ext cx="3897600" cy="4279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Image 2 Image is a whole lot </a:t>
            </a:r>
            <a:r>
              <a:rPr b="1" i="1" lang="en" sz="1400" u="none" cap="none" strike="noStrike">
                <a:solidFill>
                  <a:schemeClr val="accent4"/>
                </a:solidFill>
                <a:latin typeface="Comfortaa"/>
                <a:ea typeface="Comfortaa"/>
                <a:cs typeface="Comfortaa"/>
                <a:sym typeface="Comfortaa"/>
              </a:rPr>
              <a:t>wide category of techniques</a:t>
            </a:r>
            <a:r>
              <a:rPr b="0" i="0" lang="en" sz="1400" u="none" cap="none" strike="noStrike">
                <a:solidFill>
                  <a:schemeClr val="dk1"/>
                </a:solidFill>
                <a:latin typeface="Comfortaa"/>
                <a:ea typeface="Comfortaa"/>
                <a:cs typeface="Comfortaa"/>
                <a:sym typeface="Comfortaa"/>
              </a:rPr>
              <a:t> based of Diffusion Models.</a:t>
            </a: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Stochastic nature of Stable Diffusion makes it hard to create exact image needed.</a:t>
            </a: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Image 2 Image </a:t>
            </a:r>
            <a:r>
              <a:rPr b="1" i="1" lang="en" sz="1400" u="none" cap="none" strike="noStrike">
                <a:solidFill>
                  <a:schemeClr val="accent4"/>
                </a:solidFill>
                <a:latin typeface="Comfortaa"/>
                <a:ea typeface="Comfortaa"/>
                <a:cs typeface="Comfortaa"/>
                <a:sym typeface="Comfortaa"/>
              </a:rPr>
              <a:t>enables image editing techniques</a:t>
            </a:r>
            <a:r>
              <a:rPr b="0" i="1" lang="en" sz="1400" u="none" cap="none" strike="noStrike">
                <a:solidFill>
                  <a:schemeClr val="accent4"/>
                </a:solidFill>
                <a:latin typeface="Comfortaa"/>
                <a:ea typeface="Comfortaa"/>
                <a:cs typeface="Comfortaa"/>
                <a:sym typeface="Comfortaa"/>
              </a:rPr>
              <a:t>,</a:t>
            </a:r>
            <a:r>
              <a:rPr b="0" i="0" lang="en" sz="1400" u="none" cap="none" strike="noStrike">
                <a:solidFill>
                  <a:schemeClr val="dk1"/>
                </a:solidFill>
                <a:latin typeface="Comfortaa"/>
                <a:ea typeface="Comfortaa"/>
                <a:cs typeface="Comfortaa"/>
                <a:sym typeface="Comfortaa"/>
              </a:rPr>
              <a:t> available only to pros till now.</a:t>
            </a: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Opens a new way of creative process, which light weight and creativity driven. </a:t>
            </a: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Technical friction to image editing have been reduced by great extent.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p:txBody>
      </p:sp>
      <p:pic>
        <p:nvPicPr>
          <p:cNvPr id="83" name="Google Shape;83;p3"/>
          <p:cNvPicPr preferRelativeResize="0"/>
          <p:nvPr/>
        </p:nvPicPr>
        <p:blipFill rotWithShape="1">
          <a:blip r:embed="rId4">
            <a:alphaModFix/>
          </a:blip>
          <a:srcRect b="0" l="0" r="0" t="0"/>
          <a:stretch/>
        </p:blipFill>
        <p:spPr>
          <a:xfrm>
            <a:off x="4308925" y="757000"/>
            <a:ext cx="4345225" cy="2460249"/>
          </a:xfrm>
          <a:prstGeom prst="rect">
            <a:avLst/>
          </a:prstGeom>
          <a:noFill/>
          <a:ln>
            <a:noFill/>
          </a:ln>
        </p:spPr>
      </p:pic>
      <p:pic>
        <p:nvPicPr>
          <p:cNvPr id="84" name="Google Shape;84;p3"/>
          <p:cNvPicPr preferRelativeResize="0"/>
          <p:nvPr/>
        </p:nvPicPr>
        <p:blipFill rotWithShape="1">
          <a:blip r:embed="rId5">
            <a:alphaModFix/>
          </a:blip>
          <a:srcRect b="0" l="0" r="0" t="0"/>
          <a:stretch/>
        </p:blipFill>
        <p:spPr>
          <a:xfrm>
            <a:off x="4497163" y="3256250"/>
            <a:ext cx="3968750" cy="1706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98" name="Google Shape;398;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99" name="Google Shape;399;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00" name="Google Shape;400;p30"/>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Blue Willow: Best MidJourney Alternative</a:t>
            </a:r>
            <a:endParaRPr b="1" i="0" sz="2400" u="none" cap="none" strike="noStrike">
              <a:solidFill>
                <a:srgbClr val="000000"/>
              </a:solidFill>
              <a:latin typeface="Poppins SemiBold"/>
              <a:ea typeface="Poppins SemiBold"/>
              <a:cs typeface="Poppins SemiBold"/>
              <a:sym typeface="Poppins SemiBold"/>
            </a:endParaRPr>
          </a:p>
        </p:txBody>
      </p:sp>
      <p:pic>
        <p:nvPicPr>
          <p:cNvPr id="401" name="Google Shape;401;p30"/>
          <p:cNvPicPr preferRelativeResize="0"/>
          <p:nvPr/>
        </p:nvPicPr>
        <p:blipFill rotWithShape="1">
          <a:blip r:embed="rId4">
            <a:alphaModFix/>
          </a:blip>
          <a:srcRect b="0" l="0" r="0" t="0"/>
          <a:stretch/>
        </p:blipFill>
        <p:spPr>
          <a:xfrm>
            <a:off x="3366224" y="1090600"/>
            <a:ext cx="5249976" cy="3540149"/>
          </a:xfrm>
          <a:prstGeom prst="rect">
            <a:avLst/>
          </a:prstGeom>
          <a:noFill/>
          <a:ln>
            <a:noFill/>
          </a:ln>
        </p:spPr>
      </p:pic>
      <p:sp>
        <p:nvSpPr>
          <p:cNvPr id="402" name="Google Shape;402;p30"/>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Models are as good as MidJourney in a lot of sense.</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accent4"/>
              </a:buClr>
              <a:buSzPts val="1400"/>
              <a:buFont typeface="Arial"/>
              <a:buChar char="●"/>
            </a:pPr>
            <a:r>
              <a:rPr b="1" i="1" lang="en" sz="1400" u="none" cap="none" strike="noStrike">
                <a:solidFill>
                  <a:schemeClr val="accent4"/>
                </a:solidFill>
                <a:latin typeface="Arial"/>
                <a:ea typeface="Arial"/>
                <a:cs typeface="Arial"/>
                <a:sym typeface="Arial"/>
              </a:rPr>
              <a:t>Free to use as of now.</a:t>
            </a:r>
            <a:br>
              <a:rPr b="1" i="1" lang="en" sz="1400" u="none" cap="none" strike="noStrike">
                <a:solidFill>
                  <a:schemeClr val="accent4"/>
                </a:solidFill>
                <a:latin typeface="Arial"/>
                <a:ea typeface="Arial"/>
                <a:cs typeface="Arial"/>
                <a:sym typeface="Arial"/>
              </a:rPr>
            </a:br>
            <a:endParaRPr b="1" i="1" sz="1400" u="none" cap="none" strike="noStrike">
              <a:solidFill>
                <a:schemeClr val="accent4"/>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More frequent updates since last few months. </a:t>
            </a:r>
            <a:br>
              <a:rPr b="1" i="0" lang="en" sz="1400" u="none" cap="none" strike="noStrike">
                <a:solidFill>
                  <a:schemeClr val="dk1"/>
                </a:solidFill>
                <a:latin typeface="Arial"/>
                <a:ea typeface="Arial"/>
                <a:cs typeface="Arial"/>
                <a:sym typeface="Arial"/>
              </a:rPr>
            </a:br>
            <a:br>
              <a:rPr b="1" i="0" lang="en" sz="1400" u="none" cap="none" strike="noStrike">
                <a:solidFill>
                  <a:schemeClr val="dk1"/>
                </a:solidFill>
                <a:latin typeface="Arial"/>
                <a:ea typeface="Arial"/>
                <a:cs typeface="Arial"/>
                <a:sym typeface="Arial"/>
              </a:rPr>
            </a:br>
            <a:endParaRPr b="1"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Again, Discord based familiar User Experience.</a:t>
            </a: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1" lang="en" sz="1400" u="none" cap="none" strike="noStrike">
                <a:solidFill>
                  <a:schemeClr val="dk1"/>
                </a:solidFill>
                <a:latin typeface="Arial"/>
                <a:ea typeface="Arial"/>
                <a:cs typeface="Arial"/>
                <a:sym typeface="Arial"/>
              </a:rPr>
              <a:t>Warning: Publicly available information and NSFW.</a:t>
            </a:r>
            <a:endParaRPr b="1" i="1" sz="14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08" name="Google Shape;408;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09" name="Google Shape;409;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10" name="Google Shape;410;p31"/>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Adobe Firefly: Much more controlled/Safe</a:t>
            </a:r>
            <a:endParaRPr b="1" i="0" sz="2400" u="none" cap="none" strike="noStrike">
              <a:solidFill>
                <a:srgbClr val="000000"/>
              </a:solidFill>
              <a:latin typeface="Poppins SemiBold"/>
              <a:ea typeface="Poppins SemiBold"/>
              <a:cs typeface="Poppins SemiBold"/>
              <a:sym typeface="Poppins SemiBold"/>
            </a:endParaRPr>
          </a:p>
        </p:txBody>
      </p:sp>
      <p:sp>
        <p:nvSpPr>
          <p:cNvPr id="411" name="Google Shape;411;p31"/>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1" i="1" sz="1400" u="none" cap="none" strike="noStrike">
              <a:solidFill>
                <a:schemeClr val="dk1"/>
              </a:solidFill>
              <a:latin typeface="Arial"/>
              <a:ea typeface="Arial"/>
              <a:cs typeface="Arial"/>
              <a:sym typeface="Arial"/>
            </a:endParaRPr>
          </a:p>
        </p:txBody>
      </p:sp>
      <p:sp>
        <p:nvSpPr>
          <p:cNvPr id="412" name="Google Shape;412;p31"/>
          <p:cNvSpPr txBox="1"/>
          <p:nvPr/>
        </p:nvSpPr>
        <p:spPr>
          <a:xfrm>
            <a:off x="188375" y="835400"/>
            <a:ext cx="2244300" cy="3931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Very versatile in usage.</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Safe for students and kids.</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Options and UI based generation options. </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One of the Few publicly available </a:t>
            </a:r>
            <a:r>
              <a:rPr b="1" i="1" lang="en" sz="1400" u="none" cap="none" strike="noStrike">
                <a:solidFill>
                  <a:schemeClr val="accent4"/>
                </a:solidFill>
                <a:latin typeface="Arial"/>
                <a:ea typeface="Arial"/>
                <a:cs typeface="Arial"/>
                <a:sym typeface="Arial"/>
              </a:rPr>
              <a:t>3D models to Image</a:t>
            </a:r>
            <a:r>
              <a:rPr b="0" i="0" lang="en" sz="1400" u="none" cap="none" strike="noStrike">
                <a:solidFill>
                  <a:srgbClr val="000000"/>
                </a:solidFill>
                <a:latin typeface="Arial"/>
                <a:ea typeface="Arial"/>
                <a:cs typeface="Arial"/>
                <a:sym typeface="Arial"/>
              </a:rPr>
              <a:t> Generation platform.</a:t>
            </a:r>
            <a:endParaRPr b="0" i="0" sz="1400" u="none" cap="none" strike="noStrike">
              <a:solidFill>
                <a:srgbClr val="000000"/>
              </a:solidFill>
              <a:latin typeface="Arial"/>
              <a:ea typeface="Arial"/>
              <a:cs typeface="Arial"/>
              <a:sym typeface="Arial"/>
            </a:endParaRPr>
          </a:p>
        </p:txBody>
      </p:sp>
      <p:pic>
        <p:nvPicPr>
          <p:cNvPr id="413" name="Google Shape;413;p31"/>
          <p:cNvPicPr preferRelativeResize="0"/>
          <p:nvPr/>
        </p:nvPicPr>
        <p:blipFill rotWithShape="1">
          <a:blip r:embed="rId4">
            <a:alphaModFix/>
          </a:blip>
          <a:srcRect b="0" l="0" r="0" t="0"/>
          <a:stretch/>
        </p:blipFill>
        <p:spPr>
          <a:xfrm>
            <a:off x="2608123" y="835400"/>
            <a:ext cx="6294851" cy="39312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19" name="Google Shape;419;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20" name="Google Shape;420;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21" name="Google Shape;421;p32"/>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Microsoft Designer: Ease of Use</a:t>
            </a:r>
            <a:endParaRPr b="1" i="0" sz="2400" u="none" cap="none" strike="noStrike">
              <a:solidFill>
                <a:srgbClr val="000000"/>
              </a:solidFill>
              <a:latin typeface="Poppins SemiBold"/>
              <a:ea typeface="Poppins SemiBold"/>
              <a:cs typeface="Poppins SemiBold"/>
              <a:sym typeface="Poppins SemiBold"/>
            </a:endParaRPr>
          </a:p>
        </p:txBody>
      </p:sp>
      <p:sp>
        <p:nvSpPr>
          <p:cNvPr id="422" name="Google Shape;422;p32"/>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1" i="1" sz="1400" u="none" cap="none" strike="noStrike">
              <a:solidFill>
                <a:schemeClr val="dk1"/>
              </a:solidFill>
              <a:latin typeface="Arial"/>
              <a:ea typeface="Arial"/>
              <a:cs typeface="Arial"/>
              <a:sym typeface="Arial"/>
            </a:endParaRPr>
          </a:p>
        </p:txBody>
      </p:sp>
      <p:sp>
        <p:nvSpPr>
          <p:cNvPr id="423" name="Google Shape;423;p32"/>
          <p:cNvSpPr txBox="1"/>
          <p:nvPr/>
        </p:nvSpPr>
        <p:spPr>
          <a:xfrm>
            <a:off x="352650" y="2645450"/>
            <a:ext cx="3136500" cy="2498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Available at:</a:t>
            </a:r>
            <a:br>
              <a:rPr b="0" i="0" lang="en" sz="1400" u="none" cap="none" strike="noStrike">
                <a:solidFill>
                  <a:srgbClr val="000000"/>
                </a:solidFill>
                <a:latin typeface="Arial"/>
                <a:ea typeface="Arial"/>
                <a:cs typeface="Arial"/>
                <a:sym typeface="Arial"/>
              </a:rPr>
            </a:br>
            <a:r>
              <a:rPr b="0" i="0" lang="en" sz="1400" u="sng" cap="none" strike="noStrike">
                <a:solidFill>
                  <a:schemeClr val="hlink"/>
                </a:solidFill>
                <a:latin typeface="Arial"/>
                <a:ea typeface="Arial"/>
                <a:cs typeface="Arial"/>
                <a:sym typeface="Arial"/>
                <a:hlinkClick r:id="rId4"/>
              </a:rPr>
              <a:t>https://designer.microsoft.com/</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More Designer friendly.</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Great for day to day use of life.</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Options and UI based generation options. </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4" name="Google Shape;424;p32"/>
          <p:cNvPicPr preferRelativeResize="0"/>
          <p:nvPr/>
        </p:nvPicPr>
        <p:blipFill rotWithShape="1">
          <a:blip r:embed="rId5">
            <a:alphaModFix/>
          </a:blip>
          <a:srcRect b="0" l="0" r="0" t="0"/>
          <a:stretch/>
        </p:blipFill>
        <p:spPr>
          <a:xfrm>
            <a:off x="311693" y="720750"/>
            <a:ext cx="2067625" cy="1757700"/>
          </a:xfrm>
          <a:prstGeom prst="rect">
            <a:avLst/>
          </a:prstGeom>
          <a:noFill/>
          <a:ln>
            <a:noFill/>
          </a:ln>
        </p:spPr>
      </p:pic>
      <p:pic>
        <p:nvPicPr>
          <p:cNvPr id="425" name="Google Shape;425;p32"/>
          <p:cNvPicPr preferRelativeResize="0"/>
          <p:nvPr/>
        </p:nvPicPr>
        <p:blipFill rotWithShape="1">
          <a:blip r:embed="rId6">
            <a:alphaModFix/>
          </a:blip>
          <a:srcRect b="0" l="0" r="0" t="0"/>
          <a:stretch/>
        </p:blipFill>
        <p:spPr>
          <a:xfrm>
            <a:off x="3574024" y="797351"/>
            <a:ext cx="5173199" cy="3954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31" name="Google Shape;431;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32" name="Google Shape;432;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33" name="Google Shape;433;p33"/>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OpenAI Dall-E2: Well You know it</a:t>
            </a:r>
            <a:endParaRPr b="1" i="0" sz="2400" u="none" cap="none" strike="noStrike">
              <a:solidFill>
                <a:srgbClr val="000000"/>
              </a:solidFill>
              <a:latin typeface="Poppins SemiBold"/>
              <a:ea typeface="Poppins SemiBold"/>
              <a:cs typeface="Poppins SemiBold"/>
              <a:sym typeface="Poppins SemiBold"/>
            </a:endParaRPr>
          </a:p>
        </p:txBody>
      </p:sp>
      <p:sp>
        <p:nvSpPr>
          <p:cNvPr id="434" name="Google Shape;434;p33"/>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1" i="1" sz="1400" u="none" cap="none" strike="noStrike">
              <a:solidFill>
                <a:schemeClr val="dk1"/>
              </a:solidFill>
              <a:latin typeface="Arial"/>
              <a:ea typeface="Arial"/>
              <a:cs typeface="Arial"/>
              <a:sym typeface="Arial"/>
            </a:endParaRPr>
          </a:p>
        </p:txBody>
      </p:sp>
      <p:sp>
        <p:nvSpPr>
          <p:cNvPr id="435" name="Google Shape;435;p33"/>
          <p:cNvSpPr txBox="1"/>
          <p:nvPr/>
        </p:nvSpPr>
        <p:spPr>
          <a:xfrm>
            <a:off x="459125" y="2132575"/>
            <a:ext cx="3136500" cy="2498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Available at:</a:t>
            </a:r>
            <a:br>
              <a:rPr b="0" i="0" lang="en" sz="1400" u="none" cap="none" strike="noStrike">
                <a:solidFill>
                  <a:srgbClr val="000000"/>
                </a:solidFill>
                <a:latin typeface="Arial"/>
                <a:ea typeface="Arial"/>
                <a:cs typeface="Arial"/>
                <a:sym typeface="Arial"/>
              </a:rPr>
            </a:br>
            <a:r>
              <a:rPr b="0" i="0" lang="en" sz="1400" u="sng" cap="none" strike="noStrike">
                <a:solidFill>
                  <a:schemeClr val="hlink"/>
                </a:solidFill>
                <a:latin typeface="Arial"/>
                <a:ea typeface="Arial"/>
                <a:cs typeface="Arial"/>
                <a:sym typeface="Arial"/>
                <a:hlinkClick r:id="rId4"/>
              </a:rPr>
              <a:t>https://labs.openai.com/</a:t>
            </a:r>
            <a:r>
              <a:rPr b="0" i="0" lang="en" sz="1400" u="none" cap="none" strike="noStrike">
                <a:solidFill>
                  <a:srgbClr val="000000"/>
                </a:solidFill>
                <a:latin typeface="Arial"/>
                <a:ea typeface="Arial"/>
                <a:cs typeface="Arial"/>
                <a:sym typeface="Arial"/>
              </a:rPr>
              <a:t>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First to do Text to Image.</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Many more guardrails.</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Safe to use.</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33"/>
          <p:cNvPicPr preferRelativeResize="0"/>
          <p:nvPr/>
        </p:nvPicPr>
        <p:blipFill rotWithShape="1">
          <a:blip r:embed="rId5">
            <a:alphaModFix/>
          </a:blip>
          <a:srcRect b="0" l="0" r="0" t="0"/>
          <a:stretch/>
        </p:blipFill>
        <p:spPr>
          <a:xfrm>
            <a:off x="4572001" y="925500"/>
            <a:ext cx="3633324" cy="3521825"/>
          </a:xfrm>
          <a:prstGeom prst="rect">
            <a:avLst/>
          </a:prstGeom>
          <a:noFill/>
          <a:ln>
            <a:noFill/>
          </a:ln>
        </p:spPr>
      </p:pic>
      <p:pic>
        <p:nvPicPr>
          <p:cNvPr id="437" name="Google Shape;437;p33"/>
          <p:cNvPicPr preferRelativeResize="0"/>
          <p:nvPr/>
        </p:nvPicPr>
        <p:blipFill rotWithShape="1">
          <a:blip r:embed="rId6">
            <a:alphaModFix/>
          </a:blip>
          <a:srcRect b="0" l="0" r="0" t="0"/>
          <a:stretch/>
        </p:blipFill>
        <p:spPr>
          <a:xfrm>
            <a:off x="696625" y="1089300"/>
            <a:ext cx="2038350" cy="76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43" name="Google Shape;443;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44" name="Google Shape;444;p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45" name="Google Shape;445;p34"/>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Poppins SemiBold"/>
                <a:ea typeface="Poppins SemiBold"/>
                <a:cs typeface="Poppins SemiBold"/>
                <a:sym typeface="Poppins SemiBold"/>
              </a:rPr>
              <a:t>Lexica Art Project: Learn to Prompt </a:t>
            </a:r>
            <a:endParaRPr b="1" i="0" sz="2400" u="none" cap="none" strike="noStrike">
              <a:solidFill>
                <a:srgbClr val="000000"/>
              </a:solidFill>
              <a:latin typeface="Poppins SemiBold"/>
              <a:ea typeface="Poppins SemiBold"/>
              <a:cs typeface="Poppins SemiBold"/>
              <a:sym typeface="Poppins SemiBold"/>
            </a:endParaRPr>
          </a:p>
        </p:txBody>
      </p:sp>
      <p:sp>
        <p:nvSpPr>
          <p:cNvPr id="446" name="Google Shape;446;p34"/>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1" i="1" sz="1400" u="none" cap="none" strike="noStrike">
              <a:solidFill>
                <a:schemeClr val="dk1"/>
              </a:solidFill>
              <a:latin typeface="Arial"/>
              <a:ea typeface="Arial"/>
              <a:cs typeface="Arial"/>
              <a:sym typeface="Arial"/>
            </a:endParaRPr>
          </a:p>
        </p:txBody>
      </p:sp>
      <p:sp>
        <p:nvSpPr>
          <p:cNvPr id="447" name="Google Shape;447;p34"/>
          <p:cNvSpPr txBox="1"/>
          <p:nvPr/>
        </p:nvSpPr>
        <p:spPr>
          <a:xfrm>
            <a:off x="147550" y="4009800"/>
            <a:ext cx="4512600" cy="1035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Available at:</a:t>
            </a:r>
            <a:br>
              <a:rPr b="0" i="0" lang="en" sz="1400" u="none" cap="none" strike="noStrike">
                <a:solidFill>
                  <a:srgbClr val="000000"/>
                </a:solidFill>
                <a:latin typeface="Arial"/>
                <a:ea typeface="Arial"/>
                <a:cs typeface="Arial"/>
                <a:sym typeface="Arial"/>
              </a:rPr>
            </a:br>
            <a:r>
              <a:rPr b="0" i="0" lang="en" sz="1400" u="sng" cap="none" strike="noStrike">
                <a:solidFill>
                  <a:schemeClr val="hlink"/>
                </a:solidFill>
                <a:latin typeface="Arial"/>
                <a:ea typeface="Arial"/>
                <a:cs typeface="Arial"/>
                <a:sym typeface="Arial"/>
                <a:hlinkClick r:id="rId4"/>
              </a:rPr>
              <a:t>https://lexica.art/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Lots of example to search and use the prompts for text to image models.</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8" name="Google Shape;448;p34"/>
          <p:cNvPicPr preferRelativeResize="0"/>
          <p:nvPr/>
        </p:nvPicPr>
        <p:blipFill rotWithShape="1">
          <a:blip r:embed="rId5">
            <a:alphaModFix/>
          </a:blip>
          <a:srcRect b="0" l="0" r="0" t="0"/>
          <a:stretch/>
        </p:blipFill>
        <p:spPr>
          <a:xfrm>
            <a:off x="955400" y="696150"/>
            <a:ext cx="7019868" cy="3256287"/>
          </a:xfrm>
          <a:prstGeom prst="rect">
            <a:avLst/>
          </a:prstGeom>
          <a:noFill/>
          <a:ln>
            <a:noFill/>
          </a:ln>
        </p:spPr>
      </p:pic>
      <p:sp>
        <p:nvSpPr>
          <p:cNvPr id="449" name="Google Shape;449;p34"/>
          <p:cNvSpPr txBox="1"/>
          <p:nvPr/>
        </p:nvSpPr>
        <p:spPr>
          <a:xfrm>
            <a:off x="4979700" y="4013250"/>
            <a:ext cx="3852600" cy="900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Option to generate image in browser. </a:t>
            </a: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Sometime it is slow as per geography and demand.</a:t>
            </a: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55" name="Google Shape;45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56" name="Google Shape;456;p35"/>
          <p:cNvPicPr preferRelativeResize="0"/>
          <p:nvPr/>
        </p:nvPicPr>
        <p:blipFill rotWithShape="1">
          <a:blip r:embed="rId3">
            <a:alphaModFix/>
          </a:blip>
          <a:srcRect b="0" l="0" r="0" t="0"/>
          <a:stretch/>
        </p:blipFill>
        <p:spPr>
          <a:xfrm>
            <a:off x="0" y="-76200"/>
            <a:ext cx="9144000" cy="5143500"/>
          </a:xfrm>
          <a:prstGeom prst="rect">
            <a:avLst/>
          </a:prstGeom>
          <a:noFill/>
          <a:ln>
            <a:noFill/>
          </a:ln>
        </p:spPr>
      </p:pic>
      <p:pic>
        <p:nvPicPr>
          <p:cNvPr id="457" name="Google Shape;457;p35"/>
          <p:cNvPicPr preferRelativeResize="0"/>
          <p:nvPr/>
        </p:nvPicPr>
        <p:blipFill rotWithShape="1">
          <a:blip r:embed="rId4">
            <a:alphaModFix/>
          </a:blip>
          <a:srcRect b="0" l="0" r="0" t="0"/>
          <a:stretch/>
        </p:blipFill>
        <p:spPr>
          <a:xfrm>
            <a:off x="1404898" y="798550"/>
            <a:ext cx="2614351" cy="3955899"/>
          </a:xfrm>
          <a:prstGeom prst="rect">
            <a:avLst/>
          </a:prstGeom>
          <a:noFill/>
          <a:ln>
            <a:noFill/>
          </a:ln>
        </p:spPr>
      </p:pic>
      <p:sp>
        <p:nvSpPr>
          <p:cNvPr id="458" name="Google Shape;458;p35"/>
          <p:cNvSpPr txBox="1"/>
          <p:nvPr/>
        </p:nvSpPr>
        <p:spPr>
          <a:xfrm>
            <a:off x="4147500" y="1646550"/>
            <a:ext cx="4381800" cy="157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Arial"/>
                <a:ea typeface="Arial"/>
                <a:cs typeface="Arial"/>
                <a:sym typeface="Arial"/>
              </a:rPr>
              <a:t>Questions?</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64" name="Google Shape;464;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grpSp>
        <p:nvGrpSpPr>
          <p:cNvPr id="465" name="Google Shape;465;p36"/>
          <p:cNvGrpSpPr/>
          <p:nvPr/>
        </p:nvGrpSpPr>
        <p:grpSpPr>
          <a:xfrm>
            <a:off x="0" y="0"/>
            <a:ext cx="9144000" cy="5143500"/>
            <a:chOff x="0" y="0"/>
            <a:chExt cx="9144000" cy="5143500"/>
          </a:xfrm>
        </p:grpSpPr>
        <p:pic>
          <p:nvPicPr>
            <p:cNvPr id="466" name="Google Shape;466;p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36"/>
            <p:cNvSpPr txBox="1"/>
            <p:nvPr/>
          </p:nvSpPr>
          <p:spPr>
            <a:xfrm>
              <a:off x="6321550" y="2201350"/>
              <a:ext cx="282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chemeClr val="lt1"/>
                  </a:solidFill>
                  <a:latin typeface="Poppins"/>
                  <a:ea typeface="Poppins"/>
                  <a:cs typeface="Poppins"/>
                  <a:sym typeface="Poppins"/>
                </a:rPr>
                <a:t>!</a:t>
              </a:r>
              <a:endParaRPr b="1" i="0" sz="5000" u="none" cap="none" strike="noStrike">
                <a:solidFill>
                  <a:schemeClr val="lt1"/>
                </a:solidFill>
                <a:latin typeface="Poppins"/>
                <a:ea typeface="Poppins"/>
                <a:cs typeface="Poppins"/>
                <a:sym typeface="Poppi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90" name="Google Shape;90;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1" name="Google Shape;91;p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2" name="Google Shape;92;p4"/>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300" u="none" cap="none" strike="noStrike">
                <a:solidFill>
                  <a:schemeClr val="dk1"/>
                </a:solidFill>
                <a:latin typeface="Poppins SemiBold"/>
                <a:ea typeface="Poppins SemiBold"/>
                <a:cs typeface="Poppins SemiBold"/>
                <a:sym typeface="Poppins SemiBold"/>
              </a:rPr>
              <a:t>Img2img: transform img with Text Only</a:t>
            </a:r>
            <a:endParaRPr b="1" i="0" sz="2300" u="none" cap="none" strike="noStrike">
              <a:solidFill>
                <a:srgbClr val="000000"/>
              </a:solidFill>
              <a:latin typeface="Poppins SemiBold"/>
              <a:ea typeface="Poppins SemiBold"/>
              <a:cs typeface="Poppins SemiBold"/>
              <a:sym typeface="Poppins SemiBold"/>
            </a:endParaRPr>
          </a:p>
        </p:txBody>
      </p:sp>
      <p:pic>
        <p:nvPicPr>
          <p:cNvPr id="93" name="Google Shape;93;p4"/>
          <p:cNvPicPr preferRelativeResize="0"/>
          <p:nvPr/>
        </p:nvPicPr>
        <p:blipFill rotWithShape="1">
          <a:blip r:embed="rId4">
            <a:alphaModFix/>
          </a:blip>
          <a:srcRect b="0" l="0" r="0" t="0"/>
          <a:stretch/>
        </p:blipFill>
        <p:spPr>
          <a:xfrm>
            <a:off x="825475" y="766199"/>
            <a:ext cx="7288801" cy="3327651"/>
          </a:xfrm>
          <a:prstGeom prst="rect">
            <a:avLst/>
          </a:prstGeom>
          <a:noFill/>
          <a:ln>
            <a:noFill/>
          </a:ln>
        </p:spPr>
      </p:pic>
      <p:sp>
        <p:nvSpPr>
          <p:cNvPr id="94" name="Google Shape;94;p4"/>
          <p:cNvSpPr txBox="1"/>
          <p:nvPr/>
        </p:nvSpPr>
        <p:spPr>
          <a:xfrm>
            <a:off x="825500" y="4227275"/>
            <a:ext cx="7239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Leads to lots of </a:t>
            </a:r>
            <a:r>
              <a:rPr b="1" i="1" lang="en" sz="1400" u="none" cap="none" strike="noStrike">
                <a:solidFill>
                  <a:schemeClr val="accent4"/>
                </a:solidFill>
                <a:latin typeface="Arial"/>
                <a:ea typeface="Arial"/>
                <a:cs typeface="Arial"/>
                <a:sym typeface="Arial"/>
              </a:rPr>
              <a:t>undesired editing artifacts</a:t>
            </a:r>
            <a:r>
              <a:rPr b="0" i="0" lang="en" sz="1400" u="none" cap="none" strike="noStrike">
                <a:solidFill>
                  <a:srgbClr val="000000"/>
                </a:solidFill>
                <a:latin typeface="Arial"/>
                <a:ea typeface="Arial"/>
                <a:cs typeface="Arial"/>
                <a:sym typeface="Arial"/>
              </a:rPr>
              <a:t>, So, text only image editing it rarely useful.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It is as good as text to image generation! Hence, we </a:t>
            </a:r>
            <a:r>
              <a:rPr b="1" i="1" lang="en" sz="1400" u="none" cap="none" strike="noStrike">
                <a:solidFill>
                  <a:schemeClr val="accent4"/>
                </a:solidFill>
                <a:latin typeface="Arial"/>
                <a:ea typeface="Arial"/>
                <a:cs typeface="Arial"/>
                <a:sym typeface="Arial"/>
              </a:rPr>
              <a:t>need more sophisticated way!</a:t>
            </a:r>
            <a:endParaRPr b="1" i="1" sz="1400" u="none" cap="none" strike="noStrike">
              <a:solidFill>
                <a:schemeClr val="accent4"/>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0" name="Google Shape;10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1" name="Google Shape;101;p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2" name="Google Shape;102;p5"/>
          <p:cNvSpPr txBox="1"/>
          <p:nvPr/>
        </p:nvSpPr>
        <p:spPr>
          <a:xfrm>
            <a:off x="192550" y="91325"/>
            <a:ext cx="5991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Poppins SemiBold"/>
                <a:ea typeface="Poppins SemiBold"/>
                <a:cs typeface="Poppins SemiBold"/>
                <a:sym typeface="Poppins SemiBold"/>
              </a:rPr>
              <a:t>Img2img: transform img with Inpainting</a:t>
            </a:r>
            <a:endParaRPr b="1" i="0" sz="2300" u="none" cap="none" strike="noStrike">
              <a:solidFill>
                <a:srgbClr val="000000"/>
              </a:solidFill>
              <a:latin typeface="Poppins SemiBold"/>
              <a:ea typeface="Poppins SemiBold"/>
              <a:cs typeface="Poppins SemiBold"/>
              <a:sym typeface="Poppins SemiBold"/>
            </a:endParaRPr>
          </a:p>
        </p:txBody>
      </p:sp>
      <p:sp>
        <p:nvSpPr>
          <p:cNvPr id="103" name="Google Shape;103;p5"/>
          <p:cNvSpPr txBox="1"/>
          <p:nvPr/>
        </p:nvSpPr>
        <p:spPr>
          <a:xfrm>
            <a:off x="5148950" y="4225475"/>
            <a:ext cx="3338400" cy="92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Works much better and have</a:t>
            </a:r>
            <a:r>
              <a:rPr b="1" i="1" lang="en" sz="1400" u="none" cap="none" strike="noStrike">
                <a:solidFill>
                  <a:schemeClr val="accent4"/>
                </a:solidFill>
                <a:latin typeface="Arial"/>
                <a:ea typeface="Arial"/>
                <a:cs typeface="Arial"/>
                <a:sym typeface="Arial"/>
              </a:rPr>
              <a:t> controlled editing capabilities.</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E.g. Removed artifacts from lower-right.</a:t>
            </a:r>
            <a:endParaRPr b="0" i="0" sz="1400" u="none" cap="none" strike="noStrike">
              <a:solidFill>
                <a:srgbClr val="000000"/>
              </a:solidFill>
              <a:latin typeface="Arial"/>
              <a:ea typeface="Arial"/>
              <a:cs typeface="Arial"/>
              <a:sym typeface="Arial"/>
            </a:endParaRPr>
          </a:p>
        </p:txBody>
      </p:sp>
      <p:pic>
        <p:nvPicPr>
          <p:cNvPr id="104" name="Google Shape;104;p5"/>
          <p:cNvPicPr preferRelativeResize="0"/>
          <p:nvPr/>
        </p:nvPicPr>
        <p:blipFill rotWithShape="1">
          <a:blip r:embed="rId4">
            <a:alphaModFix/>
          </a:blip>
          <a:srcRect b="0" l="0" r="0" t="0"/>
          <a:stretch/>
        </p:blipFill>
        <p:spPr>
          <a:xfrm>
            <a:off x="5216475" y="696175"/>
            <a:ext cx="3566266" cy="3544173"/>
          </a:xfrm>
          <a:prstGeom prst="rect">
            <a:avLst/>
          </a:prstGeom>
          <a:noFill/>
          <a:ln>
            <a:noFill/>
          </a:ln>
        </p:spPr>
      </p:pic>
      <p:pic>
        <p:nvPicPr>
          <p:cNvPr id="105" name="Google Shape;105;p5"/>
          <p:cNvPicPr preferRelativeResize="0"/>
          <p:nvPr/>
        </p:nvPicPr>
        <p:blipFill rotWithShape="1">
          <a:blip r:embed="rId5">
            <a:alphaModFix/>
          </a:blip>
          <a:srcRect b="0" l="0" r="0" t="0"/>
          <a:stretch/>
        </p:blipFill>
        <p:spPr>
          <a:xfrm>
            <a:off x="192550" y="696175"/>
            <a:ext cx="4866790" cy="3544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11" name="Google Shape;111;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12" name="Google Shape;112;p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3" name="Google Shape;113;p6"/>
          <p:cNvSpPr txBox="1"/>
          <p:nvPr/>
        </p:nvSpPr>
        <p:spPr>
          <a:xfrm>
            <a:off x="192550" y="91325"/>
            <a:ext cx="5991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Poppins SemiBold"/>
                <a:ea typeface="Poppins SemiBold"/>
                <a:cs typeface="Poppins SemiBold"/>
                <a:sym typeface="Poppins SemiBold"/>
              </a:rPr>
              <a:t>Img2img: Terminology: CFG Scale</a:t>
            </a:r>
            <a:endParaRPr b="1" i="0" sz="2300" u="none" cap="none" strike="noStrike">
              <a:solidFill>
                <a:srgbClr val="000000"/>
              </a:solidFill>
              <a:latin typeface="Poppins SemiBold"/>
              <a:ea typeface="Poppins SemiBold"/>
              <a:cs typeface="Poppins SemiBold"/>
              <a:sym typeface="Poppins SemiBold"/>
            </a:endParaRPr>
          </a:p>
        </p:txBody>
      </p:sp>
      <p:sp>
        <p:nvSpPr>
          <p:cNvPr id="114" name="Google Shape;114;p6"/>
          <p:cNvSpPr txBox="1"/>
          <p:nvPr/>
        </p:nvSpPr>
        <p:spPr>
          <a:xfrm>
            <a:off x="264550" y="434725"/>
            <a:ext cx="83406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omfortaa"/>
                <a:ea typeface="Comfortaa"/>
                <a:cs typeface="Comfortaa"/>
                <a:sym typeface="Comfortaa"/>
              </a:rPr>
              <a:t>:</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   Classifier Free Guidance Scale</a:t>
            </a: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CFG Scale: Parameter that controls how much the image generation process follows the text prompt.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         </a:t>
            </a:r>
            <a:r>
              <a:rPr b="1" i="1" lang="en" sz="1400" u="none" cap="none" strike="noStrike">
                <a:solidFill>
                  <a:schemeClr val="accent4"/>
                </a:solidFill>
                <a:latin typeface="Comfortaa"/>
                <a:ea typeface="Comfortaa"/>
                <a:cs typeface="Comfortaa"/>
                <a:sym typeface="Comfortaa"/>
              </a:rPr>
              <a:t>The higher the value, the more the image will stick to the given text inpu</a:t>
            </a:r>
            <a:r>
              <a:rPr b="1" i="0" lang="en" sz="1400" u="none" cap="none" strike="noStrike">
                <a:solidFill>
                  <a:schemeClr val="accent4"/>
                </a:solidFill>
                <a:latin typeface="Comfortaa"/>
                <a:ea typeface="Comfortaa"/>
                <a:cs typeface="Comfortaa"/>
                <a:sym typeface="Comfortaa"/>
              </a:rPr>
              <a:t>t.</a:t>
            </a:r>
            <a:r>
              <a:rPr b="0" i="0" lang="en" sz="1400" u="none" cap="none" strike="noStrike">
                <a:solidFill>
                  <a:schemeClr val="accent4"/>
                </a:solidFill>
                <a:latin typeface="Comfortaa"/>
                <a:ea typeface="Comfortaa"/>
                <a:cs typeface="Comfortaa"/>
                <a:sym typeface="Comfortaa"/>
              </a:rPr>
              <a:t> </a:t>
            </a:r>
            <a:endParaRPr b="0" i="0" sz="1400" u="none" cap="none" strike="noStrike">
              <a:solidFill>
                <a:schemeClr val="accent4"/>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omfortaa"/>
                <a:ea typeface="Comfortaa"/>
                <a:cs typeface="Comfortaa"/>
                <a:sym typeface="Comfortaa"/>
              </a:rPr>
              <a:t>CFG Scale always should not be set to the maximum, as:</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         </a:t>
            </a:r>
            <a:r>
              <a:rPr b="1" i="1" lang="en" sz="1400" u="none" cap="none" strike="noStrike">
                <a:solidFill>
                  <a:schemeClr val="accent4"/>
                </a:solidFill>
                <a:latin typeface="Comfortaa"/>
                <a:ea typeface="Comfortaa"/>
                <a:cs typeface="Comfortaa"/>
                <a:sym typeface="Comfortaa"/>
              </a:rPr>
              <a:t>more guidance can lead to less diversity and quality.</a:t>
            </a:r>
            <a:endParaRPr b="1" i="1" sz="1400" u="none" cap="none" strike="noStrike">
              <a:solidFill>
                <a:schemeClr val="accent4"/>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Comfortaa"/>
                <a:ea typeface="Comfortaa"/>
                <a:cs typeface="Comfortaa"/>
                <a:sym typeface="Comfortaa"/>
              </a:rPr>
              <a:t>Good Range</a:t>
            </a:r>
            <a:r>
              <a:rPr b="0" i="0" lang="en" sz="1400" u="none" cap="none" strike="noStrike">
                <a:solidFill>
                  <a:schemeClr val="dk1"/>
                </a:solidFill>
                <a:latin typeface="Comfortaa"/>
                <a:ea typeface="Comfortaa"/>
                <a:cs typeface="Comfortaa"/>
                <a:sym typeface="Comfortaa"/>
              </a:rPr>
              <a:t>: </a:t>
            </a:r>
            <a:r>
              <a:rPr b="1" i="1" lang="en" sz="1400" u="none" cap="none" strike="noStrike">
                <a:solidFill>
                  <a:schemeClr val="accent4"/>
                </a:solidFill>
                <a:latin typeface="Comfortaa"/>
                <a:ea typeface="Comfortaa"/>
                <a:cs typeface="Comfortaa"/>
                <a:sym typeface="Comfortaa"/>
              </a:rPr>
              <a:t>Between 7 and 13 are a good starting point</a:t>
            </a:r>
            <a:r>
              <a:rPr b="0" i="0" lang="en" sz="1400" u="none" cap="none" strike="noStrike">
                <a:solidFill>
                  <a:schemeClr val="dk1"/>
                </a:solidFill>
                <a:latin typeface="Comfortaa"/>
                <a:ea typeface="Comfortaa"/>
                <a:cs typeface="Comfortaa"/>
                <a:sym typeface="Comfortaa"/>
              </a:rPr>
              <a:t> for the CFG Scale.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Increase: Generated images are not following the text prompt closely enough.</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Decrease: Generated images are becoming too repetitive or low-quality.</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Note: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Sweet spot for CFG Scale needs to be searched.</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CFG Scale is not the only parameter that can be used to control the generated images.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Other parameters matter as well, such as the</a:t>
            </a:r>
            <a:r>
              <a:rPr b="1" i="1" lang="en" sz="1400" u="none" cap="none" strike="noStrike">
                <a:solidFill>
                  <a:schemeClr val="accent4"/>
                </a:solidFill>
                <a:latin typeface="Comfortaa"/>
                <a:ea typeface="Comfortaa"/>
                <a:cs typeface="Comfortaa"/>
                <a:sym typeface="Comfortaa"/>
              </a:rPr>
              <a:t> number of diffusion steps</a:t>
            </a:r>
            <a:r>
              <a:rPr b="0" i="0" lang="en" sz="1400" u="none" cap="none" strike="noStrike">
                <a:solidFill>
                  <a:schemeClr val="dk1"/>
                </a:solidFill>
                <a:latin typeface="Comfortaa"/>
                <a:ea typeface="Comfortaa"/>
                <a:cs typeface="Comfortaa"/>
                <a:sym typeface="Comfortaa"/>
              </a:rPr>
              <a:t> and the </a:t>
            </a:r>
            <a:r>
              <a:rPr b="1" i="1" lang="en" sz="1400" u="none" cap="none" strike="noStrike">
                <a:solidFill>
                  <a:schemeClr val="accent4"/>
                </a:solidFill>
                <a:latin typeface="Comfortaa"/>
                <a:ea typeface="Comfortaa"/>
                <a:cs typeface="Comfortaa"/>
                <a:sym typeface="Comfortaa"/>
              </a:rPr>
              <a:t>temperature</a:t>
            </a:r>
            <a:r>
              <a:rPr b="0" i="0" lang="en" sz="1400" u="none" cap="none" strike="noStrike">
                <a:solidFill>
                  <a:schemeClr val="dk1"/>
                </a:solidFill>
                <a:latin typeface="Comfortaa"/>
                <a:ea typeface="Comfortaa"/>
                <a:cs typeface="Comfortaa"/>
                <a:sym typeface="Comfortaa"/>
              </a:rPr>
              <a:t> etc.</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p:txBody>
      </p:sp>
      <p:pic>
        <p:nvPicPr>
          <p:cNvPr id="115" name="Google Shape;115;p6"/>
          <p:cNvPicPr preferRelativeResize="0"/>
          <p:nvPr/>
        </p:nvPicPr>
        <p:blipFill rotWithShape="1">
          <a:blip r:embed="rId4">
            <a:alphaModFix/>
          </a:blip>
          <a:srcRect b="0" l="0" r="0" t="0"/>
          <a:stretch/>
        </p:blipFill>
        <p:spPr>
          <a:xfrm>
            <a:off x="899688" y="992350"/>
            <a:ext cx="7653024" cy="35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21" name="Google Shape;121;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2" name="Google Shape;122;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3" name="Google Shape;123;p7"/>
          <p:cNvSpPr txBox="1"/>
          <p:nvPr/>
        </p:nvSpPr>
        <p:spPr>
          <a:xfrm>
            <a:off x="192550" y="91325"/>
            <a:ext cx="5991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Poppins SemiBold"/>
                <a:ea typeface="Poppins SemiBold"/>
                <a:cs typeface="Poppins SemiBold"/>
                <a:sym typeface="Poppins SemiBold"/>
              </a:rPr>
              <a:t>Img2img: CFG Scale Math Intuition</a:t>
            </a:r>
            <a:endParaRPr b="1" i="0" sz="2300" u="none" cap="none" strike="noStrike">
              <a:solidFill>
                <a:srgbClr val="000000"/>
              </a:solidFill>
              <a:latin typeface="Poppins SemiBold"/>
              <a:ea typeface="Poppins SemiBold"/>
              <a:cs typeface="Poppins SemiBold"/>
              <a:sym typeface="Poppins SemiBold"/>
            </a:endParaRPr>
          </a:p>
        </p:txBody>
      </p:sp>
      <p:pic>
        <p:nvPicPr>
          <p:cNvPr id="124" name="Google Shape;124;p7"/>
          <p:cNvPicPr preferRelativeResize="0"/>
          <p:nvPr/>
        </p:nvPicPr>
        <p:blipFill rotWithShape="1">
          <a:blip r:embed="rId4">
            <a:alphaModFix/>
          </a:blip>
          <a:srcRect b="0" l="0" r="0" t="0"/>
          <a:stretch/>
        </p:blipFill>
        <p:spPr>
          <a:xfrm>
            <a:off x="480787" y="1152474"/>
            <a:ext cx="8182427" cy="1653175"/>
          </a:xfrm>
          <a:prstGeom prst="rect">
            <a:avLst/>
          </a:prstGeom>
          <a:noFill/>
          <a:ln>
            <a:noFill/>
          </a:ln>
        </p:spPr>
      </p:pic>
      <p:sp>
        <p:nvSpPr>
          <p:cNvPr id="125" name="Google Shape;125;p7"/>
          <p:cNvSpPr txBox="1"/>
          <p:nvPr/>
        </p:nvSpPr>
        <p:spPr>
          <a:xfrm>
            <a:off x="526150" y="2850250"/>
            <a:ext cx="8109900" cy="172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   Classifier Free Guidance Scale is:</a:t>
            </a:r>
            <a:br>
              <a:rPr b="0" i="0" lang="en" sz="1400" u="none" cap="none" strike="noStrike">
                <a:solidFill>
                  <a:schemeClr val="dk1"/>
                </a:solidFill>
                <a:latin typeface="Comfortaa"/>
                <a:ea typeface="Comfortaa"/>
                <a:cs typeface="Comfortaa"/>
                <a:sym typeface="Comfortaa"/>
              </a:rPr>
            </a:br>
            <a:br>
              <a:rPr b="0" i="0" lang="en" sz="1400" u="none" cap="none" strike="noStrike">
                <a:solidFill>
                  <a:schemeClr val="dk1"/>
                </a:solidFill>
                <a:latin typeface="Comfortaa"/>
                <a:ea typeface="Comfortaa"/>
                <a:cs typeface="Comfortaa"/>
                <a:sym typeface="Comfortaa"/>
              </a:rPr>
            </a:br>
            <a:r>
              <a:rPr b="1" i="1" lang="en" sz="1400" u="none" cap="none" strike="noStrike">
                <a:solidFill>
                  <a:schemeClr val="accent4"/>
                </a:solidFill>
                <a:latin typeface="Comfortaa"/>
                <a:ea typeface="Comfortaa"/>
                <a:cs typeface="Comfortaa"/>
                <a:sym typeface="Comfortaa"/>
              </a:rPr>
              <a:t>The higher the gradient, the more sensitive the image is to changes in the input noise.</a:t>
            </a:r>
            <a:endParaRPr b="1" i="1" sz="1400" u="none" cap="none" strike="noStrike">
              <a:solidFill>
                <a:schemeClr val="accent4"/>
              </a:solidFill>
              <a:latin typeface="Comfortaa"/>
              <a:ea typeface="Comfortaa"/>
              <a:cs typeface="Comfortaa"/>
              <a:sym typeface="Comfortaa"/>
            </a:endParaRPr>
          </a:p>
          <a:p>
            <a:pPr indent="0" lvl="0" marL="457200" marR="0" rtl="0" algn="l">
              <a:lnSpc>
                <a:spcPct val="100000"/>
              </a:lnSpc>
              <a:spcBef>
                <a:spcPts val="0"/>
              </a:spcBef>
              <a:spcAft>
                <a:spcPts val="0"/>
              </a:spcAft>
              <a:buClr>
                <a:srgbClr val="000000"/>
              </a:buClr>
              <a:buSzPts val="1400"/>
              <a:buFont typeface="Arial"/>
              <a:buNone/>
            </a:pPr>
            <a:r>
              <a:t/>
            </a:r>
            <a:endParaRPr b="1" i="1" sz="1400" u="none" cap="none" strike="noStrike">
              <a:solidFill>
                <a:schemeClr val="accent4"/>
              </a:solidFill>
              <a:latin typeface="Comfortaa"/>
              <a:ea typeface="Comfortaa"/>
              <a:cs typeface="Comfortaa"/>
              <a:sym typeface="Comfortaa"/>
            </a:endParaRPr>
          </a:p>
          <a:p>
            <a:pPr indent="0" lvl="0" marL="457200" marR="0" rtl="0" algn="l">
              <a:lnSpc>
                <a:spcPct val="100000"/>
              </a:lnSpc>
              <a:spcBef>
                <a:spcPts val="0"/>
              </a:spcBef>
              <a:spcAft>
                <a:spcPts val="0"/>
              </a:spcAft>
              <a:buClr>
                <a:srgbClr val="000000"/>
              </a:buClr>
              <a:buSzPts val="1400"/>
              <a:buFont typeface="Arial"/>
              <a:buNone/>
            </a:pPr>
            <a:r>
              <a:rPr b="1" i="1" lang="en" sz="1400" u="none" cap="none" strike="noStrike">
                <a:solidFill>
                  <a:schemeClr val="accent4"/>
                </a:solidFill>
                <a:latin typeface="Comfortaa"/>
                <a:ea typeface="Comfortaa"/>
                <a:cs typeface="Comfortaa"/>
                <a:sym typeface="Comfortaa"/>
              </a:rPr>
              <a:t>The CFG Scale </a:t>
            </a:r>
            <a:r>
              <a:rPr b="1" i="1" lang="en" sz="1400" u="none" cap="none" strike="noStrike">
                <a:solidFill>
                  <a:schemeClr val="accent1"/>
                </a:solidFill>
                <a:latin typeface="Comfortaa"/>
                <a:ea typeface="Comfortaa"/>
                <a:cs typeface="Comfortaa"/>
                <a:sym typeface="Comfortaa"/>
              </a:rPr>
              <a:t>effectively amplifies the gradient of the conditional score </a:t>
            </a:r>
            <a:r>
              <a:rPr b="1" i="1" lang="en" sz="1400" u="none" cap="none" strike="noStrike">
                <a:solidFill>
                  <a:schemeClr val="accent4"/>
                </a:solidFill>
                <a:latin typeface="Comfortaa"/>
                <a:ea typeface="Comfortaa"/>
                <a:cs typeface="Comfortaa"/>
                <a:sym typeface="Comfortaa"/>
              </a:rPr>
              <a:t>function, which makes the image more sensitive to changes in the text prompt. This can help to ensure that the generated images are more likely to match the text prompt.</a:t>
            </a:r>
            <a:endParaRPr b="1" i="1" sz="1400" u="none" cap="none" strike="noStrike">
              <a:solidFill>
                <a:schemeClr val="accent4"/>
              </a:solidFill>
              <a:latin typeface="Comfortaa"/>
              <a:ea typeface="Comfortaa"/>
              <a:cs typeface="Comfortaa"/>
              <a:sym typeface="Comfortaa"/>
            </a:endParaRPr>
          </a:p>
          <a:p>
            <a:pPr indent="0" lvl="0" marL="457200" marR="0" rtl="0" algn="l">
              <a:lnSpc>
                <a:spcPct val="100000"/>
              </a:lnSpc>
              <a:spcBef>
                <a:spcPts val="0"/>
              </a:spcBef>
              <a:spcAft>
                <a:spcPts val="0"/>
              </a:spcAft>
              <a:buClr>
                <a:srgbClr val="000000"/>
              </a:buClr>
              <a:buSzPts val="1400"/>
              <a:buFont typeface="Arial"/>
              <a:buNone/>
            </a:pPr>
            <a:br>
              <a:rPr b="1" i="1" lang="en" sz="1400" u="none" cap="none" strike="noStrike">
                <a:solidFill>
                  <a:schemeClr val="accent4"/>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31" name="Google Shape;131;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32" name="Google Shape;132;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3" name="Google Shape;133;p8"/>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Poppins SemiBold"/>
                <a:ea typeface="Poppins SemiBold"/>
                <a:cs typeface="Poppins SemiBold"/>
                <a:sym typeface="Poppins SemiBold"/>
              </a:rPr>
              <a:t>Img2img: Terminology: Denoising Strength</a:t>
            </a:r>
            <a:endParaRPr b="1" i="0" sz="2200" u="none" cap="none" strike="noStrike">
              <a:solidFill>
                <a:schemeClr val="dk1"/>
              </a:solidFill>
              <a:latin typeface="Poppins SemiBold"/>
              <a:ea typeface="Poppins SemiBold"/>
              <a:cs typeface="Poppins SemiBold"/>
              <a:sym typeface="Poppins SemiBold"/>
            </a:endParaRPr>
          </a:p>
        </p:txBody>
      </p:sp>
      <p:sp>
        <p:nvSpPr>
          <p:cNvPr id="134" name="Google Shape;134;p8"/>
          <p:cNvSpPr txBox="1"/>
          <p:nvPr/>
        </p:nvSpPr>
        <p:spPr>
          <a:xfrm>
            <a:off x="264550" y="434725"/>
            <a:ext cx="83406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omfortaa"/>
                <a:ea typeface="Comfortaa"/>
                <a:cs typeface="Comfortaa"/>
                <a:sym typeface="Comfortaa"/>
              </a:rPr>
              <a:t>:</a:t>
            </a:r>
            <a:endParaRPr b="0"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b="0" i="0" lang="en" sz="1400" u="none" cap="none" strike="noStrike">
                <a:solidFill>
                  <a:schemeClr val="dk1"/>
                </a:solidFill>
                <a:latin typeface="Comfortaa"/>
                <a:ea typeface="Comfortaa"/>
                <a:cs typeface="Comfortaa"/>
                <a:sym typeface="Comfortaa"/>
              </a:rPr>
              <a:t>   Denoising Strength</a:t>
            </a:r>
            <a:br>
              <a:rPr b="0" i="0" lang="en" sz="1400" u="none" cap="none" strike="noStrike">
                <a:solidFill>
                  <a:schemeClr val="dk1"/>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Denoising Strength: Controls how much noise is removed from the input image during the each denoising step. .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         </a:t>
            </a:r>
            <a:r>
              <a:rPr b="1" i="1" lang="en" sz="1400" u="none" cap="none" strike="noStrike">
                <a:solidFill>
                  <a:schemeClr val="accent4"/>
                </a:solidFill>
                <a:latin typeface="Comfortaa"/>
                <a:ea typeface="Comfortaa"/>
                <a:cs typeface="Comfortaa"/>
                <a:sym typeface="Comfortaa"/>
              </a:rPr>
              <a:t>The higher the value, the more noise is removed, resulting in a cleaner image. </a:t>
            </a:r>
            <a:br>
              <a:rPr b="1" i="1" lang="en" sz="1400" u="none" cap="none" strike="noStrike">
                <a:solidFill>
                  <a:schemeClr val="accent4"/>
                </a:solidFill>
                <a:latin typeface="Comfortaa"/>
                <a:ea typeface="Comfortaa"/>
                <a:cs typeface="Comfortaa"/>
                <a:sym typeface="Comfortaa"/>
              </a:rPr>
            </a:b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Denoising Strength always should not be set to the maximum, as:</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         </a:t>
            </a:r>
            <a:r>
              <a:rPr b="1" i="1" lang="en" sz="1400" u="none" cap="none" strike="noStrike">
                <a:solidFill>
                  <a:schemeClr val="accent4"/>
                </a:solidFill>
                <a:latin typeface="Comfortaa"/>
                <a:ea typeface="Comfortaa"/>
                <a:cs typeface="Comfortaa"/>
                <a:sym typeface="Comfortaa"/>
              </a:rPr>
              <a:t>can also lead to the image losing some of its details.</a:t>
            </a:r>
            <a:endParaRPr b="1" i="1" sz="1400" u="none" cap="none" strike="noStrike">
              <a:solidFill>
                <a:schemeClr val="accent4"/>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Comfortaa"/>
                <a:ea typeface="Comfortaa"/>
                <a:cs typeface="Comfortaa"/>
                <a:sym typeface="Comfortaa"/>
              </a:rPr>
              <a:t>Good Range</a:t>
            </a:r>
            <a:r>
              <a:rPr b="0" i="0" lang="en" sz="1400" u="none" cap="none" strike="noStrike">
                <a:solidFill>
                  <a:schemeClr val="dk1"/>
                </a:solidFill>
                <a:latin typeface="Comfortaa"/>
                <a:ea typeface="Comfortaa"/>
                <a:cs typeface="Comfortaa"/>
                <a:sym typeface="Comfortaa"/>
              </a:rPr>
              <a:t>: </a:t>
            </a:r>
            <a:r>
              <a:rPr b="1" i="1" lang="en" sz="1400" u="none" cap="none" strike="noStrike">
                <a:solidFill>
                  <a:schemeClr val="accent4"/>
                </a:solidFill>
                <a:latin typeface="Comfortaa"/>
                <a:ea typeface="Comfortaa"/>
                <a:cs typeface="Comfortaa"/>
                <a:sym typeface="Comfortaa"/>
              </a:rPr>
              <a:t>Between 0.5 and 0.8 are a good starting point. </a:t>
            </a:r>
            <a:r>
              <a:rPr b="0" i="0" lang="en" sz="1400" u="none" cap="none" strike="noStrike">
                <a:solidFill>
                  <a:schemeClr val="dk1"/>
                </a:solidFill>
                <a:latin typeface="Comfortaa"/>
                <a:ea typeface="Comfortaa"/>
                <a:cs typeface="Comfortaa"/>
                <a:sym typeface="Comfortaa"/>
              </a:rPr>
              <a:t>.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1" lang="en" sz="1400" u="none" cap="none" strike="noStrike">
                <a:solidFill>
                  <a:schemeClr val="accent4"/>
                </a:solidFill>
                <a:latin typeface="Comfortaa"/>
                <a:ea typeface="Comfortaa"/>
                <a:cs typeface="Comfortaa"/>
                <a:sym typeface="Comfortaa"/>
              </a:rPr>
              <a:t>     </a:t>
            </a:r>
            <a:r>
              <a:rPr b="1" i="1" lang="en" sz="1400" u="none" cap="none" strike="noStrike">
                <a:solidFill>
                  <a:schemeClr val="accent4"/>
                </a:solidFill>
                <a:latin typeface="Comfortaa"/>
                <a:ea typeface="Comfortaa"/>
                <a:cs typeface="Comfortaa"/>
                <a:sym typeface="Comfortaa"/>
              </a:rPr>
              <a:t>Increase</a:t>
            </a:r>
            <a:r>
              <a:rPr b="0" i="0" lang="en" sz="1400" u="none" cap="none" strike="noStrike">
                <a:solidFill>
                  <a:schemeClr val="dk1"/>
                </a:solidFill>
                <a:latin typeface="Comfortaa"/>
                <a:ea typeface="Comfortaa"/>
                <a:cs typeface="Comfortaa"/>
                <a:sym typeface="Comfortaa"/>
              </a:rPr>
              <a:t>: Generated images are not following the text prompt closely enough.</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1" lang="en" sz="1400" u="none" cap="none" strike="noStrike">
                <a:solidFill>
                  <a:schemeClr val="accent4"/>
                </a:solidFill>
                <a:latin typeface="Comfortaa"/>
                <a:ea typeface="Comfortaa"/>
                <a:cs typeface="Comfortaa"/>
                <a:sym typeface="Comfortaa"/>
              </a:rPr>
              <a:t>     </a:t>
            </a:r>
            <a:r>
              <a:rPr b="1" i="1" lang="en" sz="1400" u="none" cap="none" strike="noStrike">
                <a:solidFill>
                  <a:schemeClr val="accent4"/>
                </a:solidFill>
                <a:latin typeface="Comfortaa"/>
                <a:ea typeface="Comfortaa"/>
                <a:cs typeface="Comfortaa"/>
                <a:sym typeface="Comfortaa"/>
              </a:rPr>
              <a:t>Decrease</a:t>
            </a:r>
            <a:r>
              <a:rPr b="0" i="0" lang="en" sz="1400" u="none" cap="none" strike="noStrike">
                <a:solidFill>
                  <a:schemeClr val="dk1"/>
                </a:solidFill>
                <a:latin typeface="Comfortaa"/>
                <a:ea typeface="Comfortaa"/>
                <a:cs typeface="Comfortaa"/>
                <a:sym typeface="Comfortaa"/>
              </a:rPr>
              <a:t>: Generated images are becoming too repetitive or low-quality.</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Note: </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Sweet spot for Denoising Strength needs to be searched.</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Denoising Strength is not the only param that can be used to control the generation.</a:t>
            </a:r>
            <a:endParaRPr b="0"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Comfortaa"/>
                <a:ea typeface="Comfortaa"/>
                <a:cs typeface="Comfortaa"/>
                <a:sym typeface="Comfortaa"/>
              </a:rPr>
              <a:t>Other parameters matter as well, such as the</a:t>
            </a:r>
            <a:r>
              <a:rPr b="1" i="1" lang="en" sz="1400" u="none" cap="none" strike="noStrike">
                <a:solidFill>
                  <a:schemeClr val="accent4"/>
                </a:solidFill>
                <a:latin typeface="Comfortaa"/>
                <a:ea typeface="Comfortaa"/>
                <a:cs typeface="Comfortaa"/>
                <a:sym typeface="Comfortaa"/>
              </a:rPr>
              <a:t> number of diffusion steps</a:t>
            </a:r>
            <a:r>
              <a:rPr b="0" i="0" lang="en" sz="1400" u="none" cap="none" strike="noStrike">
                <a:solidFill>
                  <a:schemeClr val="dk1"/>
                </a:solidFill>
                <a:latin typeface="Comfortaa"/>
                <a:ea typeface="Comfortaa"/>
                <a:cs typeface="Comfortaa"/>
                <a:sym typeface="Comfortaa"/>
              </a:rPr>
              <a:t> and the </a:t>
            </a:r>
            <a:r>
              <a:rPr b="1" i="1" lang="en" sz="1400" u="none" cap="none" strike="noStrike">
                <a:solidFill>
                  <a:schemeClr val="accent4"/>
                </a:solidFill>
                <a:latin typeface="Comfortaa"/>
                <a:ea typeface="Comfortaa"/>
                <a:cs typeface="Comfortaa"/>
                <a:sym typeface="Comfortaa"/>
              </a:rPr>
              <a:t>temperature</a:t>
            </a:r>
            <a:r>
              <a:rPr b="0" i="0" lang="en" sz="1400" u="none" cap="none" strike="noStrike">
                <a:solidFill>
                  <a:schemeClr val="dk1"/>
                </a:solidFill>
                <a:latin typeface="Comfortaa"/>
                <a:ea typeface="Comfortaa"/>
                <a:cs typeface="Comfortaa"/>
                <a:sym typeface="Comfortaa"/>
              </a:rPr>
              <a:t> etc.</a:t>
            </a:r>
            <a:endParaRPr b="0" i="0" sz="1400" u="none" cap="none" strike="noStrike">
              <a:solidFill>
                <a:schemeClr val="dk1"/>
              </a:solidFill>
              <a:latin typeface="Comfortaa"/>
              <a:ea typeface="Comfortaa"/>
              <a:cs typeface="Comfortaa"/>
              <a:sym typeface="Comfortaa"/>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p:txBody>
      </p:sp>
      <p:pic>
        <p:nvPicPr>
          <p:cNvPr id="135" name="Google Shape;135;p8"/>
          <p:cNvPicPr preferRelativeResize="0"/>
          <p:nvPr/>
        </p:nvPicPr>
        <p:blipFill rotWithShape="1">
          <a:blip r:embed="rId4">
            <a:alphaModFix/>
          </a:blip>
          <a:srcRect b="0" l="0" r="0" t="0"/>
          <a:stretch/>
        </p:blipFill>
        <p:spPr>
          <a:xfrm>
            <a:off x="752925" y="1017725"/>
            <a:ext cx="7973774" cy="441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41" name="Google Shape;141;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42" name="Google Shape;142;p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3" name="Google Shape;143;p9"/>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Poppins SemiBold"/>
                <a:ea typeface="Poppins SemiBold"/>
                <a:cs typeface="Poppins SemiBold"/>
                <a:sym typeface="Poppins SemiBold"/>
              </a:rPr>
              <a:t>Img2img: Terminology: Denoising Strength</a:t>
            </a:r>
            <a:endParaRPr b="1" i="0" sz="2200" u="none" cap="none" strike="noStrike">
              <a:solidFill>
                <a:schemeClr val="dk1"/>
              </a:solidFill>
              <a:latin typeface="Poppins SemiBold"/>
              <a:ea typeface="Poppins SemiBold"/>
              <a:cs typeface="Poppins SemiBold"/>
              <a:sym typeface="Poppins SemiBold"/>
            </a:endParaRPr>
          </a:p>
        </p:txBody>
      </p:sp>
      <p:pic>
        <p:nvPicPr>
          <p:cNvPr id="144" name="Google Shape;144;p9"/>
          <p:cNvPicPr preferRelativeResize="0"/>
          <p:nvPr/>
        </p:nvPicPr>
        <p:blipFill rotWithShape="1">
          <a:blip r:embed="rId4">
            <a:alphaModFix/>
          </a:blip>
          <a:srcRect b="0" l="0" r="0" t="0"/>
          <a:stretch/>
        </p:blipFill>
        <p:spPr>
          <a:xfrm>
            <a:off x="752925" y="1017725"/>
            <a:ext cx="7973774" cy="441075"/>
          </a:xfrm>
          <a:prstGeom prst="rect">
            <a:avLst/>
          </a:prstGeom>
          <a:noFill/>
          <a:ln>
            <a:noFill/>
          </a:ln>
        </p:spPr>
      </p:pic>
      <p:pic>
        <p:nvPicPr>
          <p:cNvPr id="145" name="Google Shape;145;p9"/>
          <p:cNvPicPr preferRelativeResize="0"/>
          <p:nvPr/>
        </p:nvPicPr>
        <p:blipFill rotWithShape="1">
          <a:blip r:embed="rId5">
            <a:alphaModFix/>
          </a:blip>
          <a:srcRect b="0" l="0" r="0" t="0"/>
          <a:stretch/>
        </p:blipFill>
        <p:spPr>
          <a:xfrm>
            <a:off x="2677011" y="1580725"/>
            <a:ext cx="3544275" cy="3317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